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  <p:sldMasterId id="2147483725" r:id="rId5"/>
    <p:sldMasterId id="2147483749" r:id="rId6"/>
  </p:sldMasterIdLst>
  <p:notesMasterIdLst>
    <p:notesMasterId r:id="rId36"/>
  </p:notesMasterIdLst>
  <p:sldIdLst>
    <p:sldId id="256" r:id="rId7"/>
    <p:sldId id="2295" r:id="rId8"/>
    <p:sldId id="2287" r:id="rId9"/>
    <p:sldId id="2286" r:id="rId10"/>
    <p:sldId id="2288" r:id="rId11"/>
    <p:sldId id="2289" r:id="rId12"/>
    <p:sldId id="2309" r:id="rId13"/>
    <p:sldId id="2290" r:id="rId14"/>
    <p:sldId id="2291" r:id="rId15"/>
    <p:sldId id="2292" r:id="rId16"/>
    <p:sldId id="2307" r:id="rId17"/>
    <p:sldId id="2293" r:id="rId18"/>
    <p:sldId id="2231" r:id="rId19"/>
    <p:sldId id="2232" r:id="rId20"/>
    <p:sldId id="2233" r:id="rId21"/>
    <p:sldId id="2308" r:id="rId22"/>
    <p:sldId id="2296" r:id="rId23"/>
    <p:sldId id="2297" r:id="rId24"/>
    <p:sldId id="2294" r:id="rId25"/>
    <p:sldId id="2299" r:id="rId26"/>
    <p:sldId id="2300" r:id="rId27"/>
    <p:sldId id="2301" r:id="rId28"/>
    <p:sldId id="2302" r:id="rId29"/>
    <p:sldId id="2298" r:id="rId30"/>
    <p:sldId id="2303" r:id="rId31"/>
    <p:sldId id="2304" r:id="rId32"/>
    <p:sldId id="2305" r:id="rId33"/>
    <p:sldId id="2284" r:id="rId34"/>
    <p:sldId id="2306" r:id="rId35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Book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086"/>
    <a:srgbClr val="05A8E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98B9DB-5F18-35F6-D037-E848ACDE217F}" v="14" dt="2024-06-17T15:47:40.847"/>
    <p1510:client id="{D0C9CB69-9E1B-9F92-9595-60D75D2B2B31}" v="1" dt="2024-06-17T16:00:56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Pate" userId="S::spn1560@ads.northwestern.edu::655212f1-6a79-4f49-b97e-b4baf925c12c" providerId="AD" clId="Web-{B598B9DB-5F18-35F6-D037-E848ACDE217F}"/>
    <pc:docChg chg="modSld">
      <pc:chgData name="Stefan Pate" userId="S::spn1560@ads.northwestern.edu::655212f1-6a79-4f49-b97e-b4baf925c12c" providerId="AD" clId="Web-{B598B9DB-5F18-35F6-D037-E848ACDE217F}" dt="2024-06-17T15:47:39.081" v="5" actId="20577"/>
      <pc:docMkLst>
        <pc:docMk/>
      </pc:docMkLst>
      <pc:sldChg chg="modSp">
        <pc:chgData name="Stefan Pate" userId="S::spn1560@ads.northwestern.edu::655212f1-6a79-4f49-b97e-b4baf925c12c" providerId="AD" clId="Web-{B598B9DB-5F18-35F6-D037-E848ACDE217F}" dt="2024-06-17T14:26:48.051" v="2" actId="20577"/>
        <pc:sldMkLst>
          <pc:docMk/>
          <pc:sldMk cId="3514135510" sldId="2289"/>
        </pc:sldMkLst>
        <pc:spChg chg="mod">
          <ac:chgData name="Stefan Pate" userId="S::spn1560@ads.northwestern.edu::655212f1-6a79-4f49-b97e-b4baf925c12c" providerId="AD" clId="Web-{B598B9DB-5F18-35F6-D037-E848ACDE217F}" dt="2024-06-17T14:26:48.051" v="2" actId="20577"/>
          <ac:spMkLst>
            <pc:docMk/>
            <pc:sldMk cId="3514135510" sldId="2289"/>
            <ac:spMk id="2" creationId="{65F2CE95-BB41-A472-5EFE-F25D70A01601}"/>
          </ac:spMkLst>
        </pc:spChg>
      </pc:sldChg>
      <pc:sldChg chg="modSp">
        <pc:chgData name="Stefan Pate" userId="S::spn1560@ads.northwestern.edu::655212f1-6a79-4f49-b97e-b4baf925c12c" providerId="AD" clId="Web-{B598B9DB-5F18-35F6-D037-E848ACDE217F}" dt="2024-06-17T15:47:39.081" v="5" actId="20577"/>
        <pc:sldMkLst>
          <pc:docMk/>
          <pc:sldMk cId="3449054311" sldId="2290"/>
        </pc:sldMkLst>
        <pc:spChg chg="mod">
          <ac:chgData name="Stefan Pate" userId="S::spn1560@ads.northwestern.edu::655212f1-6a79-4f49-b97e-b4baf925c12c" providerId="AD" clId="Web-{B598B9DB-5F18-35F6-D037-E848ACDE217F}" dt="2024-06-17T15:47:39.081" v="5" actId="20577"/>
          <ac:spMkLst>
            <pc:docMk/>
            <pc:sldMk cId="3449054311" sldId="2290"/>
            <ac:spMk id="13" creationId="{45F9F430-6F7F-66E6-1968-7CEC909FBC1C}"/>
          </ac:spMkLst>
        </pc:spChg>
        <pc:spChg chg="mod">
          <ac:chgData name="Stefan Pate" userId="S::spn1560@ads.northwestern.edu::655212f1-6a79-4f49-b97e-b4baf925c12c" providerId="AD" clId="Web-{B598B9DB-5F18-35F6-D037-E848ACDE217F}" dt="2024-06-17T15:47:37.675" v="3" actId="20577"/>
          <ac:spMkLst>
            <pc:docMk/>
            <pc:sldMk cId="3449054311" sldId="2290"/>
            <ac:spMk id="14" creationId="{18C6085B-D612-0737-BD9A-527C93E0E0BF}"/>
          </ac:spMkLst>
        </pc:spChg>
      </pc:sldChg>
    </pc:docChg>
  </pc:docChgLst>
  <pc:docChgLst>
    <pc:chgData name="Stefan Pate" userId="S::spn1560@ads.northwestern.edu::655212f1-6a79-4f49-b97e-b4baf925c12c" providerId="AD" clId="Web-{1B0CBA4F-FAD6-A49B-09A5-A6387C21429F}"/>
    <pc:docChg chg="modSld">
      <pc:chgData name="Stefan Pate" userId="S::spn1560@ads.northwestern.edu::655212f1-6a79-4f49-b97e-b4baf925c12c" providerId="AD" clId="Web-{1B0CBA4F-FAD6-A49B-09A5-A6387C21429F}" dt="2024-06-12T12:47:52.690" v="14" actId="20577"/>
      <pc:docMkLst>
        <pc:docMk/>
      </pc:docMkLst>
      <pc:sldChg chg="modSp">
        <pc:chgData name="Stefan Pate" userId="S::spn1560@ads.northwestern.edu::655212f1-6a79-4f49-b97e-b4baf925c12c" providerId="AD" clId="Web-{1B0CBA4F-FAD6-A49B-09A5-A6387C21429F}" dt="2024-06-12T12:47:52.690" v="14" actId="20577"/>
        <pc:sldMkLst>
          <pc:docMk/>
          <pc:sldMk cId="2066761379" sldId="2299"/>
        </pc:sldMkLst>
        <pc:spChg chg="mod">
          <ac:chgData name="Stefan Pate" userId="S::spn1560@ads.northwestern.edu::655212f1-6a79-4f49-b97e-b4baf925c12c" providerId="AD" clId="Web-{1B0CBA4F-FAD6-A49B-09A5-A6387C21429F}" dt="2024-06-12T12:47:52.690" v="14" actId="20577"/>
          <ac:spMkLst>
            <pc:docMk/>
            <pc:sldMk cId="2066761379" sldId="2299"/>
            <ac:spMk id="15" creationId="{7F5FD61D-C5A2-F4A5-FE36-B2E28E601EBC}"/>
          </ac:spMkLst>
        </pc:spChg>
      </pc:sldChg>
    </pc:docChg>
  </pc:docChgLst>
  <pc:docChgLst>
    <pc:chgData name="Quan Zhang" userId="S::otc8352@ads.northwestern.edu::181531c0-d68d-4ee4-8bdf-82fd98c3f3e2" providerId="AD" clId="Web-{6283094A-FC4A-C7E6-791D-518F525BC2BE}"/>
    <pc:docChg chg="modSld">
      <pc:chgData name="Quan Zhang" userId="S::otc8352@ads.northwestern.edu::181531c0-d68d-4ee4-8bdf-82fd98c3f3e2" providerId="AD" clId="Web-{6283094A-FC4A-C7E6-791D-518F525BC2BE}" dt="2024-06-12T02:43:49.579" v="0"/>
      <pc:docMkLst>
        <pc:docMk/>
      </pc:docMkLst>
      <pc:sldChg chg="delSp">
        <pc:chgData name="Quan Zhang" userId="S::otc8352@ads.northwestern.edu::181531c0-d68d-4ee4-8bdf-82fd98c3f3e2" providerId="AD" clId="Web-{6283094A-FC4A-C7E6-791D-518F525BC2BE}" dt="2024-06-12T02:43:49.579" v="0"/>
        <pc:sldMkLst>
          <pc:docMk/>
          <pc:sldMk cId="2989286470" sldId="256"/>
        </pc:sldMkLst>
        <pc:spChg chg="del">
          <ac:chgData name="Quan Zhang" userId="S::otc8352@ads.northwestern.edu::181531c0-d68d-4ee4-8bdf-82fd98c3f3e2" providerId="AD" clId="Web-{6283094A-FC4A-C7E6-791D-518F525BC2BE}" dt="2024-06-12T02:43:49.579" v="0"/>
          <ac:spMkLst>
            <pc:docMk/>
            <pc:sldMk cId="2989286470" sldId="256"/>
            <ac:spMk id="5" creationId="{927EBAD7-5096-A610-DF82-F3A230D4B7E4}"/>
          </ac:spMkLst>
        </pc:spChg>
      </pc:sldChg>
    </pc:docChg>
  </pc:docChgLst>
  <pc:docChgLst>
    <pc:chgData name="Stefan Pate" userId="S::spn1560@ads.northwestern.edu::655212f1-6a79-4f49-b97e-b4baf925c12c" providerId="AD" clId="Web-{D0C9CB69-9E1B-9F92-9595-60D75D2B2B31}"/>
    <pc:docChg chg="modSld">
      <pc:chgData name="Stefan Pate" userId="S::spn1560@ads.northwestern.edu::655212f1-6a79-4f49-b97e-b4baf925c12c" providerId="AD" clId="Web-{D0C9CB69-9E1B-9F92-9595-60D75D2B2B31}" dt="2024-06-17T16:00:56.748" v="0"/>
      <pc:docMkLst>
        <pc:docMk/>
      </pc:docMkLst>
      <pc:sldChg chg="delSp">
        <pc:chgData name="Stefan Pate" userId="S::spn1560@ads.northwestern.edu::655212f1-6a79-4f49-b97e-b4baf925c12c" providerId="AD" clId="Web-{D0C9CB69-9E1B-9F92-9595-60D75D2B2B31}" dt="2024-06-17T16:00:56.748" v="0"/>
        <pc:sldMkLst>
          <pc:docMk/>
          <pc:sldMk cId="3449054311" sldId="2290"/>
        </pc:sldMkLst>
        <pc:spChg chg="del">
          <ac:chgData name="Stefan Pate" userId="S::spn1560@ads.northwestern.edu::655212f1-6a79-4f49-b97e-b4baf925c12c" providerId="AD" clId="Web-{D0C9CB69-9E1B-9F92-9595-60D75D2B2B31}" dt="2024-06-17T16:00:56.748" v="0"/>
          <ac:spMkLst>
            <pc:docMk/>
            <pc:sldMk cId="3449054311" sldId="2290"/>
            <ac:spMk id="11" creationId="{6B38E74A-5250-CE7E-CC5A-91C9583ED566}"/>
          </ac:spMkLst>
        </pc:spChg>
      </pc:sldChg>
    </pc:docChg>
  </pc:docChgLst>
  <pc:docChgLst>
    <pc:chgData name="Quan Zhang" userId="S::otc8352@ads.northwestern.edu::181531c0-d68d-4ee4-8bdf-82fd98c3f3e2" providerId="AD" clId="Web-{314564B7-739C-3323-58FF-5CCBDE13DDA1}"/>
    <pc:docChg chg="addSld modSld">
      <pc:chgData name="Quan Zhang" userId="S::otc8352@ads.northwestern.edu::181531c0-d68d-4ee4-8bdf-82fd98c3f3e2" providerId="AD" clId="Web-{314564B7-739C-3323-58FF-5CCBDE13DDA1}" dt="2024-06-13T23:15:10.622" v="11" actId="20577"/>
      <pc:docMkLst>
        <pc:docMk/>
      </pc:docMkLst>
      <pc:sldChg chg="modSp add">
        <pc:chgData name="Quan Zhang" userId="S::otc8352@ads.northwestern.edu::181531c0-d68d-4ee4-8bdf-82fd98c3f3e2" providerId="AD" clId="Web-{314564B7-739C-3323-58FF-5CCBDE13DDA1}" dt="2024-06-13T23:15:10.622" v="11" actId="20577"/>
        <pc:sldMkLst>
          <pc:docMk/>
          <pc:sldMk cId="4002630791" sldId="2231"/>
        </pc:sldMkLst>
        <pc:spChg chg="mod">
          <ac:chgData name="Quan Zhang" userId="S::otc8352@ads.northwestern.edu::181531c0-d68d-4ee4-8bdf-82fd98c3f3e2" providerId="AD" clId="Web-{314564B7-739C-3323-58FF-5CCBDE13DDA1}" dt="2024-06-13T23:15:10.622" v="11" actId="20577"/>
          <ac:spMkLst>
            <pc:docMk/>
            <pc:sldMk cId="4002630791" sldId="2231"/>
            <ac:spMk id="3" creationId="{18AF9604-DA0A-17B0-2DF1-33A054E5756F}"/>
          </ac:spMkLst>
        </pc:spChg>
      </pc:sldChg>
      <pc:sldChg chg="add">
        <pc:chgData name="Quan Zhang" userId="S::otc8352@ads.northwestern.edu::181531c0-d68d-4ee4-8bdf-82fd98c3f3e2" providerId="AD" clId="Web-{314564B7-739C-3323-58FF-5CCBDE13DDA1}" dt="2024-06-13T23:14:32.872" v="6"/>
        <pc:sldMkLst>
          <pc:docMk/>
          <pc:sldMk cId="1251573964" sldId="2232"/>
        </pc:sldMkLst>
      </pc:sldChg>
      <pc:sldChg chg="add">
        <pc:chgData name="Quan Zhang" userId="S::otc8352@ads.northwestern.edu::181531c0-d68d-4ee4-8bdf-82fd98c3f3e2" providerId="AD" clId="Web-{314564B7-739C-3323-58FF-5CCBDE13DDA1}" dt="2024-06-13T23:14:32.887" v="7"/>
        <pc:sldMkLst>
          <pc:docMk/>
          <pc:sldMk cId="3820995058" sldId="2233"/>
        </pc:sldMkLst>
      </pc:sldChg>
      <pc:sldChg chg="modSp">
        <pc:chgData name="Quan Zhang" userId="S::otc8352@ads.northwestern.edu::181531c0-d68d-4ee4-8bdf-82fd98c3f3e2" providerId="AD" clId="Web-{314564B7-739C-3323-58FF-5CCBDE13DDA1}" dt="2024-06-13T23:14:04.309" v="4" actId="20577"/>
        <pc:sldMkLst>
          <pc:docMk/>
          <pc:sldMk cId="944669869" sldId="2293"/>
        </pc:sldMkLst>
        <pc:spChg chg="mod">
          <ac:chgData name="Quan Zhang" userId="S::otc8352@ads.northwestern.edu::181531c0-d68d-4ee4-8bdf-82fd98c3f3e2" providerId="AD" clId="Web-{314564B7-739C-3323-58FF-5CCBDE13DDA1}" dt="2024-06-13T23:14:04.309" v="4" actId="20577"/>
          <ac:spMkLst>
            <pc:docMk/>
            <pc:sldMk cId="944669869" sldId="2293"/>
            <ac:spMk id="2" creationId="{6B1E0CBA-3B95-9EB9-5577-64E2B569C525}"/>
          </ac:spMkLst>
        </pc:spChg>
      </pc:sldChg>
      <pc:sldChg chg="add replId">
        <pc:chgData name="Quan Zhang" userId="S::otc8352@ads.northwestern.edu::181531c0-d68d-4ee4-8bdf-82fd98c3f3e2" providerId="AD" clId="Web-{314564B7-739C-3323-58FF-5CCBDE13DDA1}" dt="2024-06-13T23:13:28.747" v="0"/>
        <pc:sldMkLst>
          <pc:docMk/>
          <pc:sldMk cId="462984626" sldId="2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EB82-D0F5-0844-9015-AA31885CCEE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7A3DE-24C2-6648-9143-40B1B1F1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0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4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99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599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38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85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5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42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33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D514A-76C7-05BB-B3EC-951E9F886310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6992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DF572C-4AA9-E42C-0839-6859761A1E2C}"/>
              </a:ext>
            </a:extLst>
          </p:cNvPr>
          <p:cNvCxnSpPr>
            <a:cxnSpLocks/>
          </p:cNvCxnSpPr>
          <p:nvPr userDrawn="1"/>
        </p:nvCxnSpPr>
        <p:spPr>
          <a:xfrm>
            <a:off x="477490" y="921654"/>
            <a:ext cx="1116226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3602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5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0" y="5784005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5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810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2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81053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3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2408873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8872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569167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" y="528654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62522"/>
            <a:ext cx="11194105" cy="803445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718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492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321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860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1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8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4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1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4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0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3472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89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844059" cy="476250"/>
          </a:xfrm>
        </p:spPr>
        <p:txBody>
          <a:bodyPr/>
          <a:lstStyle>
            <a:lvl1pPr defTabSz="914400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765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303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23473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4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8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4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>
            <a:off x="2" y="1"/>
            <a:ext cx="12188824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12188821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436" y="557049"/>
            <a:ext cx="10142654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6398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435" y="3913940"/>
            <a:ext cx="9330066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32">
                <a:solidFill>
                  <a:schemeClr val="bg2">
                    <a:lumMod val="90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80" y="5652041"/>
            <a:ext cx="4096800" cy="49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30435" y="5353912"/>
            <a:ext cx="4668971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732" b="0">
                <a:solidFill>
                  <a:schemeClr val="bg1"/>
                </a:solidFill>
              </a:defRPr>
            </a:lvl1pPr>
            <a:lvl2pPr marL="609402" indent="0">
              <a:buNone/>
              <a:defRPr/>
            </a:lvl2pPr>
            <a:lvl3pPr marL="1218804" indent="0">
              <a:buNone/>
              <a:defRPr/>
            </a:lvl3pPr>
            <a:lvl4pPr marL="1828205" indent="0">
              <a:buNone/>
              <a:defRPr/>
            </a:lvl4pPr>
            <a:lvl5pPr marL="2437607" indent="0">
              <a:buNone/>
              <a:defRPr/>
            </a:lvl5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84115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6"/>
            <a:ext cx="12188825" cy="6853115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324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828324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834239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9AD9-D3ED-A14A-9FD7-771A7F5987ED}"/>
              </a:ext>
            </a:extLst>
          </p:cNvPr>
          <p:cNvSpPr txBox="1"/>
          <p:nvPr userDrawn="1"/>
        </p:nvSpPr>
        <p:spPr>
          <a:xfrm>
            <a:off x="4631476" y="625511"/>
            <a:ext cx="662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Bio-Optimized Technologies to keep Thermoplastics </a:t>
            </a:r>
            <a:b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</a:br>
            <a:r>
              <a:rPr lang="en-US" sz="1600" b="0" i="0" u="none" strike="noStrike">
                <a:solidFill>
                  <a:schemeClr val="tx2"/>
                </a:solidFill>
                <a:effectLst/>
                <a:latin typeface="+mn-lt"/>
              </a:rPr>
              <a:t>out of Landfills and the Environment</a:t>
            </a:r>
            <a:endParaRPr lang="en-US" sz="1600" noProof="0">
              <a:solidFill>
                <a:schemeClr val="tx2"/>
              </a:solidFill>
              <a:latin typeface="+mn-lt"/>
            </a:endParaRPr>
          </a:p>
          <a:p>
            <a:endParaRPr lang="en-US" sz="1799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593A9F-0FD1-6949-B634-94A192112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244"/>
            <a:ext cx="914401" cy="68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22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90010"/>
            <a:ext cx="12188825" cy="36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7778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EADBCB-518E-4842-91AE-E43EA44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342302-3950-6649-A2D2-CDEEE3ED6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D48C1-30D2-3745-BEF5-D7FC47C31BB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FF8B279-91AC-654D-96A3-C5031B1E8F81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17761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0FA52-706D-DC4D-81DD-5E2DAAD0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266" y="-3448"/>
            <a:ext cx="4511185" cy="6501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F4B623-D266-604B-AC01-24DFE01F7660}"/>
              </a:ext>
            </a:extLst>
          </p:cNvPr>
          <p:cNvGrpSpPr/>
          <p:nvPr userDrawn="1"/>
        </p:nvGrpSpPr>
        <p:grpSpPr>
          <a:xfrm>
            <a:off x="1" y="5784007"/>
            <a:ext cx="12188825" cy="1073995"/>
            <a:chOff x="0" y="5784005"/>
            <a:chExt cx="12188825" cy="1073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78A3C-1F19-3341-82C9-19853105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0272" y="5938289"/>
              <a:ext cx="1814389" cy="3909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B89E60-0ED3-8D4C-81F1-EE1312AC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90010"/>
              <a:ext cx="12188825" cy="36799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B5D077-0190-5A43-B8B2-A768EBF01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757" y="5959808"/>
              <a:ext cx="1" cy="36946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AC32A-325A-F543-AC07-0BCBD2B0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24" y="5784005"/>
              <a:ext cx="1354895" cy="545263"/>
            </a:xfrm>
            <a:prstGeom prst="rect">
              <a:avLst/>
            </a:prstGeom>
          </p:spPr>
        </p:pic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C13D801-0BE6-AD4C-9E24-B4D831ACC442}"/>
              </a:ext>
            </a:extLst>
          </p:cNvPr>
          <p:cNvSpPr txBox="1">
            <a:spLocks/>
          </p:cNvSpPr>
          <p:nvPr userDrawn="1"/>
        </p:nvSpPr>
        <p:spPr>
          <a:xfrm>
            <a:off x="11585576" y="6553355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343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6" y="21308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0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6" y="373107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0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6" y="5298622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0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1" y="21308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1" y="3731079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7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1" y="5298622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357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00BB38C-FB7E-9A4F-A766-2C168C7CD10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7491" y="2273266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CF135AC-224A-C44A-80CC-E122D4AF2A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7491" y="4249023"/>
            <a:ext cx="5616922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logo here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8638D08-A959-F046-9DD9-6278FEC96B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33054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99162B1-FEA3-A44A-BA44-3DEBBA5552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80212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4523073-C428-694A-BD73-5A9081CB042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94711" y="2273266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5CF91DDC-358E-EF4D-980E-3C4965A339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33054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0705DAA-3BE2-ED46-9C74-074688705D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80212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18920F82-83DB-1B4F-B303-BE0D010AC4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294711" y="4265352"/>
            <a:ext cx="1416623" cy="1543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42A75FA-D10E-6745-95E5-EC572079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1" y="943641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9BD9487-6644-3143-8EAB-4A35036D7118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4847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4E1CD9-D142-3F4B-A94D-B02CAB4D0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" y="2070"/>
            <a:ext cx="12188825" cy="367990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A42FAB0-DBC1-CC45-86B4-CADAC090B0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2947" y="21308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3F3D5C8-E49D-AB40-928E-849B16BA48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491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2A6B1B48-9138-D74C-A452-71CAD60FA2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02947" y="3731081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E29930A1-3DDE-C841-B8A7-630E73301A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491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7151CD8E-2AEB-B546-A4B8-031FAB67A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02947" y="5298624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F5AE1CC6-3C86-6545-9F72-597CDE6D14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491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9C6A824-7F6F-BA41-B3EB-74A1C4D9F3E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89821" y="21390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D0EA59CA-1675-FE4B-9D93-93FF2946103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04762" y="21308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D418FA1C-2C27-704D-91E7-1E5BB6801B7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89821" y="3739246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AFBE09FD-3F59-C547-8276-4E528B2DF81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4762" y="3731081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8FA807E2-15AA-F941-9C66-C5E896A3AEA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89821" y="5306789"/>
            <a:ext cx="3250912" cy="132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126" indent="0">
              <a:buNone/>
              <a:defRPr/>
            </a:lvl3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5265A6C9-08F0-5B45-9344-96DCA80FA2C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4762" y="5298624"/>
            <a:ext cx="1271575" cy="1328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 Image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407D7E1-75E9-244D-8B66-A4B10916F290}"/>
              </a:ext>
            </a:extLst>
          </p:cNvPr>
          <p:cNvSpPr txBox="1">
            <a:spLocks/>
          </p:cNvSpPr>
          <p:nvPr userDrawn="1"/>
        </p:nvSpPr>
        <p:spPr>
          <a:xfrm>
            <a:off x="11338130" y="640869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520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04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88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4685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9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8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2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3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169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4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1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1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6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587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73C-4812-204C-8F30-FD29DAF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44"/>
            <a:ext cx="12188825" cy="68531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92F8-4CBD-8E4D-B0A7-728EE0E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4" y="2397901"/>
            <a:ext cx="10512425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006806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C3DA3-3B06-CB48-A17F-5208E69E3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42"/>
            <a:ext cx="12188825" cy="6855558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9344" y="3257084"/>
            <a:ext cx="11459482" cy="115056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D97D44-49F6-0F41-B427-D8597A800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4" y="2408875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99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0828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2" y="1569169"/>
            <a:ext cx="11194105" cy="4436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" y="528656"/>
            <a:ext cx="1160195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62522"/>
            <a:ext cx="11194105" cy="803445"/>
          </a:xfrm>
        </p:spPr>
        <p:txBody>
          <a:bodyPr anchor="ctr" anchorCtr="0"/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104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441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7F8CB7-5FFB-5B48-8E00-E52B0E253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54AF85-1CBA-3C42-BD53-007AFF93B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AE0342-B266-CB48-9957-578035E3D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4FE32-C539-8C47-ABAD-E03BA3668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1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5138875-3FD6-9442-BCD8-A97DD07D6BA7}"/>
              </a:ext>
            </a:extLst>
          </p:cNvPr>
          <p:cNvSpPr txBox="1">
            <a:spLocks/>
          </p:cNvSpPr>
          <p:nvPr userDrawn="1"/>
        </p:nvSpPr>
        <p:spPr>
          <a:xfrm>
            <a:off x="11499311" y="6520838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2633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7C6E99-44D3-234A-94B9-4358B9AAD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3BB3CB-C7DC-3E4B-9C8C-FCEE18FAA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0BAF8E-1D8E-0840-B9FE-AE398AA1D3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B52A8-8876-2444-8C6D-A9BED57E9A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1395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E14A4-D53E-F840-B473-BE665599B8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74BF4-3BE7-A444-8EB1-21F529E5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9D5EC-3BF3-5045-80C2-42F9C8D77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DF2E0-0EB0-4541-B66A-A4B596712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2189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3"/>
            <a:ext cx="10868369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371F7-A6C2-E144-BC1E-B8DE29F63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4DF26-4261-EC44-A0BA-0A89943EC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919B2-0273-2143-8A5E-5D109B8F2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A4700-3164-5A46-8233-7EF9675BF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841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986" y="1600200"/>
            <a:ext cx="5383398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986" y="3938591"/>
            <a:ext cx="5383398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B9FA21-B3E2-634E-ACEC-CEF9334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5225"/>
            <a:ext cx="2844059" cy="476250"/>
          </a:xfrm>
        </p:spPr>
        <p:txBody>
          <a:bodyPr rtlCol="0"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F0476-461C-744A-86E3-A9E760BA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6" y="6245225"/>
            <a:ext cx="3859795" cy="476250"/>
          </a:xfrm>
        </p:spPr>
        <p:txBody>
          <a:bodyPr/>
          <a:lstStyle>
            <a:lvl1pPr defTabSz="914126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A57F9-AFA8-164A-B76B-26EEAF6D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6" y="6245225"/>
            <a:ext cx="2844059" cy="476250"/>
          </a:xfrm>
        </p:spPr>
        <p:txBody>
          <a:bodyPr/>
          <a:lstStyle>
            <a:lvl1pPr defTabSz="914126">
              <a:defRPr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0ABF9CF6-6BCC-A541-9241-DF0DE2EEB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438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89181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0" y="332846"/>
            <a:ext cx="10608793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6396"/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5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D6B-2432-0646-B061-5CFF268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765-D3C5-7C4E-A5F7-00E99DA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E11D-A7FD-E942-8FA8-83523F67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ECCF-F7DD-304C-A9F9-7413FC68DCC3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CE94C-B869-B24B-9076-F0C9826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6165-8995-754B-A8FB-9351202C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63A95-3AEA-834E-A728-C65EAAA7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30E68BC-8CDC-44DD-E625-03FDED09ECC7}"/>
              </a:ext>
            </a:extLst>
          </p:cNvPr>
          <p:cNvSpPr/>
          <p:nvPr userDrawn="1"/>
        </p:nvSpPr>
        <p:spPr>
          <a:xfrm>
            <a:off x="1" y="6345936"/>
            <a:ext cx="12188825" cy="512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495BCEB3-1D64-8762-3864-868EB9BED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806" y="6481546"/>
            <a:ext cx="1672916" cy="2016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609D-052A-C940-A943-04AAF60F9F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1D4B5-53BF-5B3D-5843-B0D9E3AE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00" y="284487"/>
            <a:ext cx="10959785" cy="85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96C42A-179C-C95E-13DF-6363BD425A85}"/>
              </a:ext>
            </a:extLst>
          </p:cNvPr>
          <p:cNvCxnSpPr>
            <a:cxnSpLocks noChangeAspect="1"/>
          </p:cNvCxnSpPr>
          <p:nvPr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8B08C-BD98-712F-0984-7103B43BE79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19600" y="1137920"/>
            <a:ext cx="109597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561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F7E0-AA58-4264-B505-1E031B08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2A84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8CD34-22C9-437C-958F-9252834D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240464"/>
            <a:ext cx="2909130" cy="25177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4E2A84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C633794E-53D3-4A1C-A064-F03992B30E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751" y="1130300"/>
            <a:ext cx="10847737" cy="5006975"/>
          </a:xfrm>
        </p:spPr>
        <p:txBody>
          <a:bodyPr/>
          <a:lstStyle>
            <a:lvl1pPr>
              <a:lnSpc>
                <a:spcPct val="150000"/>
              </a:lnSpc>
              <a:spcBef>
                <a:spcPts val="2399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0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788E1-205D-B647-BF5E-F7A90F4C4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86"/>
            <a:ext cx="12188825" cy="5817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882364-B048-A249-97A1-28A31991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8FDA1A0-CB50-B24C-86E5-53E4359B62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8BF77-4635-7640-8A05-AC592A491B13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EF42CC5-04B3-EB48-8014-E83B3ECCC3A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3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77490" y="2195117"/>
            <a:ext cx="944657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490" y="3051156"/>
            <a:ext cx="5559954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3405" y="3498971"/>
            <a:ext cx="2472608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 b="0" i="0">
                <a:solidFill>
                  <a:srgbClr val="282B2E"/>
                </a:solidFill>
                <a:latin typeface="+mn-lt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FD0524-26B7-2D4E-AE8A-C0CB23D55A36}"/>
              </a:ext>
            </a:extLst>
          </p:cNvPr>
          <p:cNvSpPr txBox="1">
            <a:spLocks/>
          </p:cNvSpPr>
          <p:nvPr userDrawn="1"/>
        </p:nvSpPr>
        <p:spPr>
          <a:xfrm>
            <a:off x="11467526" y="6501432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614BD75-BA63-474F-9490-7DACA1DDB9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955" y="5817201"/>
            <a:ext cx="1513334" cy="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8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63F0C-8F38-6248-ABD4-D704B74B3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2"/>
            <a:ext cx="12188825" cy="5814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9C8A9-9AF8-0746-9A8C-97FA988E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0" y="208006"/>
            <a:ext cx="11630025" cy="8128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011EA2-C4C4-5545-94F3-F7A894960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490" y="1363011"/>
            <a:ext cx="11162265" cy="42460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cs typeface="Arial" panose="020B0604020202020204" pitchFamily="34" charset="0"/>
              </a:defRPr>
            </a:lvl1pPr>
            <a:lvl2pPr>
              <a:defRPr b="0" i="0">
                <a:latin typeface="+mn-lt"/>
                <a:cs typeface="Arial" panose="020B0604020202020204" pitchFamily="34" charset="0"/>
              </a:defRPr>
            </a:lvl2pPr>
            <a:lvl3pPr>
              <a:defRPr b="0" i="0">
                <a:latin typeface="+mn-lt"/>
                <a:cs typeface="Arial" panose="020B0604020202020204" pitchFamily="34" charset="0"/>
              </a:defRPr>
            </a:lvl3pPr>
            <a:lvl4pPr>
              <a:defRPr b="0" i="0">
                <a:latin typeface="+mn-lt"/>
                <a:cs typeface="Arial" panose="020B0604020202020204" pitchFamily="34" charset="0"/>
              </a:defRPr>
            </a:lvl4pPr>
            <a:lvl5pPr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B3047-2D60-0040-AB65-F6F145B7A09A}"/>
              </a:ext>
            </a:extLst>
          </p:cNvPr>
          <p:cNvCxnSpPr/>
          <p:nvPr userDrawn="1"/>
        </p:nvCxnSpPr>
        <p:spPr>
          <a:xfrm>
            <a:off x="477490" y="921654"/>
            <a:ext cx="529714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BE24182-177C-8C4C-AF56-4135F47CA457}"/>
              </a:ext>
            </a:extLst>
          </p:cNvPr>
          <p:cNvSpPr txBox="1">
            <a:spLocks/>
          </p:cNvSpPr>
          <p:nvPr userDrawn="1"/>
        </p:nvSpPr>
        <p:spPr>
          <a:xfrm>
            <a:off x="11504265" y="6529344"/>
            <a:ext cx="603250" cy="241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1100">
                <a:solidFill>
                  <a:schemeClr val="tx2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1100">
              <a:solidFill>
                <a:schemeClr val="tx2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  <p:sldLayoutId id="2147483703" r:id="rId3"/>
    <p:sldLayoutId id="2147483700" r:id="rId4"/>
    <p:sldLayoutId id="2147483701" r:id="rId5"/>
    <p:sldLayoutId id="2147483698" r:id="rId6"/>
    <p:sldLayoutId id="2147483705" r:id="rId7"/>
    <p:sldLayoutId id="2147483699" r:id="rId8"/>
    <p:sldLayoutId id="2147483704" r:id="rId9"/>
    <p:sldLayoutId id="2147483694" r:id="rId10"/>
    <p:sldLayoutId id="2147483697" r:id="rId11"/>
    <p:sldLayoutId id="2147483715" r:id="rId12"/>
    <p:sldLayoutId id="2147483716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47" r:id="rId19"/>
    <p:sldLayoutId id="2147483773" r:id="rId2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5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48" r:id="rId2"/>
    <p:sldLayoutId id="214748370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21" r:id="rId22"/>
    <p:sldLayoutId id="2147483745" r:id="rId23"/>
    <p:sldLayoutId id="2147483746" r:id="rId24"/>
    <p:sldLayoutId id="2147483724" r:id="rId2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585576" y="6605588"/>
            <a:ext cx="603250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</p:sldLayoutIdLst>
  <p:hf hdr="0" ftr="0" dt="0"/>
  <p:txStyles>
    <p:titleStyle>
      <a:lvl1pPr algn="l" defTabSz="457063" rtl="0" eaLnBrk="1" fontAlgn="base" hangingPunct="1">
        <a:spcBef>
          <a:spcPct val="0"/>
        </a:spcBef>
        <a:spcAft>
          <a:spcPct val="0"/>
        </a:spcAft>
        <a:defRPr lang="en-US" sz="3299" b="0" kern="1200" dirty="0">
          <a:solidFill>
            <a:srgbClr val="007934"/>
          </a:solidFill>
          <a:latin typeface="+mn-lt"/>
          <a:ea typeface="ヒラギノ角ゴ Pro W3" charset="0"/>
          <a:cs typeface="Arial"/>
        </a:defRPr>
      </a:lvl1pPr>
      <a:lvl2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063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126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189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251" algn="l" defTabSz="457063" rtl="0" eaLnBrk="1" fontAlgn="base" hangingPunct="1">
        <a:spcBef>
          <a:spcPct val="0"/>
        </a:spcBef>
        <a:spcAft>
          <a:spcPct val="0"/>
        </a:spcAft>
        <a:defRPr sz="3299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797" indent="-342797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99" kern="1200">
          <a:solidFill>
            <a:srgbClr val="282B2E"/>
          </a:solidFill>
          <a:latin typeface="+mn-lt"/>
          <a:ea typeface="ヒラギノ角ゴ Pro W3" charset="0"/>
          <a:cs typeface="Arial"/>
        </a:defRPr>
      </a:lvl1pPr>
      <a:lvl2pPr marL="742727" indent="-285664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99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2657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99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599720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99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6783" indent="-228531" algn="l" defTabSz="4570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" TargetMode="External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CFB43B-FBAD-15A2-517F-6F748203F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 err="1">
                <a:cs typeface="Arial"/>
              </a:rPr>
              <a:t>DORANet</a:t>
            </a:r>
            <a:r>
              <a:rPr lang="en-US" dirty="0">
                <a:cs typeface="Arial"/>
              </a:rPr>
              <a:t> Workshop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616A-711F-F5C1-E678-3B34594BA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323" y="3051156"/>
            <a:ext cx="8450794" cy="331125"/>
          </a:xfrm>
        </p:spPr>
        <p:txBody>
          <a:bodyPr lIns="91440" tIns="45720" rIns="91440" bIns="45720" anchor="t"/>
          <a:lstStyle/>
          <a:p>
            <a:r>
              <a:rPr lang="en-US" sz="1800" dirty="0">
                <a:cs typeface="Arial"/>
              </a:rPr>
              <a:t>Quan Zhang, Stefan Pate, William Sprague</a:t>
            </a:r>
          </a:p>
          <a:p>
            <a:br>
              <a:rPr lang="en-US" sz="400" dirty="0"/>
            </a:br>
            <a:r>
              <a:rPr lang="en-US" sz="1800" dirty="0">
                <a:cs typeface="Arial"/>
              </a:rPr>
              <a:t>Prof. Linda Broadbelt</a:t>
            </a:r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Northwestern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D6196-9CC3-03A6-917D-37D8E313B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323" y="5039537"/>
            <a:ext cx="2472608" cy="288687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sz="1600" dirty="0">
                <a:cs typeface="Arial"/>
              </a:rPr>
              <a:t>June 26, 2024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28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construction of the chemical operators]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forward versus retro &amp; combination of both]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Arial"/>
              </a:rPr>
              <a:t>Installation: </a:t>
            </a:r>
            <a:r>
              <a:rPr lang="en-US" dirty="0" err="1">
                <a:cs typeface="Arial"/>
              </a:rPr>
              <a:t>DORAnet</a:t>
            </a:r>
          </a:p>
        </p:txBody>
      </p:sp>
    </p:spTree>
    <p:extLst>
      <p:ext uri="{BB962C8B-B14F-4D97-AF65-F5344CB8AC3E}">
        <p14:creationId xmlns:p14="http://schemas.microsoft.com/office/powerpoint/2010/main" val="94466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E2E0-2242-8B2B-01A2-B75087F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9604-DA0A-17B0-2DF1-33A054E57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Miniconda or Anaconda Installation</a:t>
            </a:r>
          </a:p>
          <a:p>
            <a:pPr lvl="1"/>
            <a:r>
              <a:rPr lang="en-US" dirty="0"/>
              <a:t>Download the installer</a:t>
            </a:r>
          </a:p>
          <a:p>
            <a:pPr lvl="2"/>
            <a:r>
              <a:rPr lang="en-US" dirty="0"/>
              <a:t>Miniconda                   </a:t>
            </a:r>
            <a:r>
              <a:rPr lang="en-US" dirty="0">
                <a:hlinkClick r:id="rId2"/>
              </a:rPr>
              <a:t>https://docs.anaconda.com/free/miniconda/</a:t>
            </a:r>
            <a:endParaRPr lang="en-US" dirty="0"/>
          </a:p>
          <a:p>
            <a:pPr lvl="2"/>
            <a:r>
              <a:rPr lang="en-US" dirty="0"/>
              <a:t>Anaconda                    </a:t>
            </a:r>
            <a:r>
              <a:rPr lang="en-US" dirty="0">
                <a:hlinkClick r:id="rId3"/>
              </a:rPr>
              <a:t>https://docs.anaconda.com/free/anaconda/install/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Run the installer</a:t>
            </a:r>
          </a:p>
          <a:p>
            <a:pPr lvl="2"/>
            <a:r>
              <a:rPr lang="en-US" dirty="0"/>
              <a:t>Follow the on-screen instructions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conda with command line </a:t>
            </a:r>
          </a:p>
          <a:p>
            <a:pPr lvl="2"/>
            <a:r>
              <a:rPr lang="en-US" dirty="0"/>
              <a:t>Linux and mac: open the built-in terminal</a:t>
            </a:r>
          </a:p>
          <a:p>
            <a:pPr lvl="2"/>
            <a:r>
              <a:rPr lang="en-US" dirty="0">
                <a:cs typeface="Arial"/>
              </a:rPr>
              <a:t>Windows: open the Anaconda </a:t>
            </a:r>
            <a:r>
              <a:rPr lang="en-US" dirty="0" err="1">
                <a:cs typeface="Arial"/>
              </a:rPr>
              <a:t>Powershell</a:t>
            </a:r>
            <a:r>
              <a:rPr lang="en-US" dirty="0">
                <a:cs typeface="Arial"/>
              </a:rPr>
              <a:t> Prompt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86A1-1619-958D-2A84-BD475088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Activate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8AA9-0980-9BCC-D7A6-BBB35B6751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you already have an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want to create a new environment to install </a:t>
            </a:r>
            <a:r>
              <a:rPr lang="en-US" dirty="0" err="1"/>
              <a:t>DORAnet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72AA1-896B-936F-EA48-DFFAEC3A8B0E}"/>
              </a:ext>
            </a:extLst>
          </p:cNvPr>
          <p:cNvSpPr txBox="1"/>
          <p:nvPr/>
        </p:nvSpPr>
        <p:spPr>
          <a:xfrm>
            <a:off x="883746" y="1987560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B32A2-4662-6532-78BE-81E73552D346}"/>
              </a:ext>
            </a:extLst>
          </p:cNvPr>
          <p:cNvSpPr txBox="1"/>
          <p:nvPr/>
        </p:nvSpPr>
        <p:spPr>
          <a:xfrm>
            <a:off x="883746" y="3832592"/>
            <a:ext cx="715131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create -n your_env_name python=3.10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D011-0468-A014-3527-6452CF402E04}"/>
              </a:ext>
            </a:extLst>
          </p:cNvPr>
          <p:cNvSpPr txBox="1"/>
          <p:nvPr/>
        </p:nvSpPr>
        <p:spPr>
          <a:xfrm>
            <a:off x="883746" y="4549969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conda activate your_env_name</a:t>
            </a:r>
          </a:p>
        </p:txBody>
      </p:sp>
    </p:spTree>
    <p:extLst>
      <p:ext uri="{BB962C8B-B14F-4D97-AF65-F5344CB8AC3E}">
        <p14:creationId xmlns:p14="http://schemas.microsoft.com/office/powerpoint/2010/main" val="125157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180B-FC56-B2A9-4413-F55622D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BF7-797D-3871-7808-E2A54DB0D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DORAnet (In the Future)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9802-E3FD-8128-6CF5-0BAD1C9B42D5}"/>
              </a:ext>
            </a:extLst>
          </p:cNvPr>
          <p:cNvSpPr txBox="1"/>
          <p:nvPr/>
        </p:nvSpPr>
        <p:spPr>
          <a:xfrm>
            <a:off x="892985" y="1942964"/>
            <a:ext cx="34131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AFB0-4495-EA07-FAC5-8D24467F7FFE}"/>
              </a:ext>
            </a:extLst>
          </p:cNvPr>
          <p:cNvSpPr txBox="1"/>
          <p:nvPr/>
        </p:nvSpPr>
        <p:spPr>
          <a:xfrm>
            <a:off x="892985" y="4816611"/>
            <a:ext cx="51122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latin typeface="Consolas" panose="020B0609020204030204" pitchFamily="49" charset="0"/>
              </a:rPr>
              <a:t>pip install doranet --upgrade</a:t>
            </a:r>
          </a:p>
        </p:txBody>
      </p:sp>
    </p:spTree>
    <p:extLst>
      <p:ext uri="{BB962C8B-B14F-4D97-AF65-F5344CB8AC3E}">
        <p14:creationId xmlns:p14="http://schemas.microsoft.com/office/powerpoint/2010/main" val="382099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462984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demonstrate </a:t>
            </a:r>
            <a:r>
              <a:rPr lang="en-US" dirty="0" err="1"/>
              <a:t>DORAnet</a:t>
            </a:r>
            <a:r>
              <a:rPr lang="en-US" dirty="0"/>
              <a:t> w/ 2 paths predicted for BOTTLE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8589304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22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[Instructions how run expansion – mirror the </a:t>
            </a:r>
            <a:r>
              <a:rPr lang="en-US" dirty="0" err="1"/>
              <a:t>colab</a:t>
            </a:r>
            <a:r>
              <a:rPr lang="en-US" dirty="0"/>
              <a:t> markdown]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3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10084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CASP with </a:t>
            </a:r>
            <a:r>
              <a:rPr lang="en-US" dirty="0" err="1"/>
              <a:t>DORAnet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9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saw w/ just 2 steps how quickly the reaction count grows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87BF5-85A0-7B12-E53C-D0064CCECAC3}"/>
              </a:ext>
            </a:extLst>
          </p:cNvPr>
          <p:cNvSpPr/>
          <p:nvPr/>
        </p:nvSpPr>
        <p:spPr>
          <a:xfrm>
            <a:off x="306040" y="1209675"/>
            <a:ext cx="798860" cy="196378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480FE-484B-5714-4140-FC60260AA7EC}"/>
              </a:ext>
            </a:extLst>
          </p:cNvPr>
          <p:cNvSpPr/>
          <p:nvPr/>
        </p:nvSpPr>
        <p:spPr>
          <a:xfrm>
            <a:off x="306040" y="3429000"/>
            <a:ext cx="798860" cy="1963781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5401-1EB5-7E62-013B-58550921ACE3}"/>
              </a:ext>
            </a:extLst>
          </p:cNvPr>
          <p:cNvSpPr/>
          <p:nvPr/>
        </p:nvSpPr>
        <p:spPr>
          <a:xfrm>
            <a:off x="1316696" y="3889330"/>
            <a:ext cx="7684429" cy="104312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Quan’s chem path to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7853BA-A0D2-033D-9EBA-F245559E1C05}"/>
              </a:ext>
            </a:extLst>
          </p:cNvPr>
          <p:cNvGrpSpPr/>
          <p:nvPr/>
        </p:nvGrpSpPr>
        <p:grpSpPr>
          <a:xfrm>
            <a:off x="1442776" y="1585890"/>
            <a:ext cx="7341121" cy="1211349"/>
            <a:chOff x="1442776" y="1703549"/>
            <a:chExt cx="7341121" cy="12113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73C3E7-CAA0-43A8-430F-62D48DCC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76" y="1703549"/>
              <a:ext cx="2199548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84923-A5FD-D8AC-340F-58D2E232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41" r="12948"/>
            <a:stretch/>
          </p:blipFill>
          <p:spPr>
            <a:xfrm>
              <a:off x="6345496" y="1704560"/>
              <a:ext cx="2438401" cy="109525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49AB4E-D626-4C14-4B0C-862FA3AAA90F}"/>
                </a:ext>
              </a:extLst>
            </p:cNvPr>
            <p:cNvCxnSpPr/>
            <p:nvPr/>
          </p:nvCxnSpPr>
          <p:spPr>
            <a:xfrm>
              <a:off x="4200525" y="2252189"/>
              <a:ext cx="1619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B42A4-B1EA-D564-CB47-23DAA58D4E3B}"/>
                </a:ext>
              </a:extLst>
            </p:cNvPr>
            <p:cNvSpPr txBox="1"/>
            <p:nvPr/>
          </p:nvSpPr>
          <p:spPr>
            <a:xfrm>
              <a:off x="4435793" y="2268567"/>
              <a:ext cx="1110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(2 steps)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5A15E9-8FC5-7D68-EF9A-6604E115E6CF}"/>
              </a:ext>
            </a:extLst>
          </p:cNvPr>
          <p:cNvSpPr txBox="1"/>
          <p:nvPr/>
        </p:nvSpPr>
        <p:spPr>
          <a:xfrm>
            <a:off x="9896475" y="181753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156,000 reactions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BD27B9-4D22-3D17-58B5-E45CF690225D}"/>
              </a:ext>
            </a:extLst>
          </p:cNvPr>
          <p:cNvSpPr/>
          <p:nvPr/>
        </p:nvSpPr>
        <p:spPr>
          <a:xfrm>
            <a:off x="9331350" y="1844032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2358F73-47E9-27F4-2047-98FEE2C67908}"/>
              </a:ext>
            </a:extLst>
          </p:cNvPr>
          <p:cNvSpPr/>
          <p:nvPr/>
        </p:nvSpPr>
        <p:spPr>
          <a:xfrm>
            <a:off x="9331350" y="4104014"/>
            <a:ext cx="217228" cy="613752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FD61D-C5A2-F4A5-FE36-B2E28E601EBC}"/>
              </a:ext>
            </a:extLst>
          </p:cNvPr>
          <p:cNvSpPr txBox="1"/>
          <p:nvPr/>
        </p:nvSpPr>
        <p:spPr>
          <a:xfrm>
            <a:off x="213238" y="5885899"/>
            <a:ext cx="11577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1" dirty="0">
                <a:latin typeface="Franklin Gothic Book"/>
              </a:rPr>
              <a:t>Estimated average # of predicted reactions: 1,348 ± 91 for bio operators alone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AE715-8E85-6766-822F-CCE16F787A3B}"/>
              </a:ext>
            </a:extLst>
          </p:cNvPr>
          <p:cNvSpPr txBox="1"/>
          <p:nvPr/>
        </p:nvSpPr>
        <p:spPr>
          <a:xfrm>
            <a:off x="9896475" y="4056947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xxxx</a:t>
            </a:r>
            <a:r>
              <a:rPr lang="en-US" sz="2000" b="1" i="1" dirty="0"/>
              <a:t> reactions</a:t>
            </a:r>
          </a:p>
        </p:txBody>
      </p:sp>
    </p:spTree>
    <p:extLst>
      <p:ext uri="{BB962C8B-B14F-4D97-AF65-F5344CB8AC3E}">
        <p14:creationId xmlns:p14="http://schemas.microsoft.com/office/powerpoint/2010/main" val="2066761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(1) thermodynamics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/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𝑓𝑙𝑢𝑥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E3A6F-CB6C-FED3-538B-77C179A8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1866900"/>
                <a:ext cx="2853282" cy="57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/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EE8A9-5BD7-2A48-6FBF-F58C8BD5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6" y="3043734"/>
                <a:ext cx="2637389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86844F-6ED1-6E5C-CA84-28C026D3982F}"/>
              </a:ext>
            </a:extLst>
          </p:cNvPr>
          <p:cNvSpPr/>
          <p:nvPr/>
        </p:nvSpPr>
        <p:spPr>
          <a:xfrm>
            <a:off x="1318132" y="3686175"/>
            <a:ext cx="676275" cy="942975"/>
          </a:xfrm>
          <a:custGeom>
            <a:avLst/>
            <a:gdLst>
              <a:gd name="connsiteX0" fmla="*/ 0 w 676275"/>
              <a:gd name="connsiteY0" fmla="*/ 942975 h 942975"/>
              <a:gd name="connsiteX1" fmla="*/ 171450 w 676275"/>
              <a:gd name="connsiteY1" fmla="*/ 476250 h 942975"/>
              <a:gd name="connsiteX2" fmla="*/ 476250 w 676275"/>
              <a:gd name="connsiteY2" fmla="*/ 533400 h 942975"/>
              <a:gd name="connsiteX3" fmla="*/ 676275 w 676275"/>
              <a:gd name="connsiteY3" fmla="*/ 0 h 942975"/>
              <a:gd name="connsiteX4" fmla="*/ 676275 w 676275"/>
              <a:gd name="connsiteY4" fmla="*/ 0 h 942975"/>
              <a:gd name="connsiteX5" fmla="*/ 676275 w 676275"/>
              <a:gd name="connsiteY5" fmla="*/ 0 h 942975"/>
              <a:gd name="connsiteX6" fmla="*/ 676275 w 676275"/>
              <a:gd name="connsiteY6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" h="942975">
                <a:moveTo>
                  <a:pt x="0" y="942975"/>
                </a:moveTo>
                <a:cubicBezTo>
                  <a:pt x="46037" y="743743"/>
                  <a:pt x="92075" y="544512"/>
                  <a:pt x="171450" y="476250"/>
                </a:cubicBezTo>
                <a:cubicBezTo>
                  <a:pt x="250825" y="407988"/>
                  <a:pt x="392113" y="612775"/>
                  <a:pt x="476250" y="533400"/>
                </a:cubicBezTo>
                <a:cubicBezTo>
                  <a:pt x="560388" y="454025"/>
                  <a:pt x="676275" y="0"/>
                  <a:pt x="676275" y="0"/>
                </a:cubicBezTo>
                <a:lnTo>
                  <a:pt x="676275" y="0"/>
                </a:lnTo>
                <a:lnTo>
                  <a:pt x="676275" y="0"/>
                </a:lnTo>
                <a:lnTo>
                  <a:pt x="676275" y="0"/>
                </a:ln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9A09F-88A8-4931-9709-F684469A05F5}"/>
              </a:ext>
            </a:extLst>
          </p:cNvPr>
          <p:cNvSpPr/>
          <p:nvPr/>
        </p:nvSpPr>
        <p:spPr>
          <a:xfrm>
            <a:off x="3234502" y="3952010"/>
            <a:ext cx="603666" cy="923631"/>
          </a:xfrm>
          <a:custGeom>
            <a:avLst/>
            <a:gdLst>
              <a:gd name="connsiteX0" fmla="*/ 603666 w 603666"/>
              <a:gd name="connsiteY0" fmla="*/ 923631 h 923631"/>
              <a:gd name="connsiteX1" fmla="*/ 422691 w 603666"/>
              <a:gd name="connsiteY1" fmla="*/ 447381 h 923631"/>
              <a:gd name="connsiteX2" fmla="*/ 222666 w 603666"/>
              <a:gd name="connsiteY2" fmla="*/ 561681 h 923631"/>
              <a:gd name="connsiteX3" fmla="*/ 22641 w 603666"/>
              <a:gd name="connsiteY3" fmla="*/ 66381 h 923631"/>
              <a:gd name="connsiteX4" fmla="*/ 13116 w 603666"/>
              <a:gd name="connsiteY4" fmla="*/ 18756 h 92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66" h="923631">
                <a:moveTo>
                  <a:pt x="603666" y="923631"/>
                </a:moveTo>
                <a:cubicBezTo>
                  <a:pt x="544928" y="715668"/>
                  <a:pt x="486191" y="507706"/>
                  <a:pt x="422691" y="447381"/>
                </a:cubicBezTo>
                <a:cubicBezTo>
                  <a:pt x="359191" y="387056"/>
                  <a:pt x="289341" y="625181"/>
                  <a:pt x="222666" y="561681"/>
                </a:cubicBezTo>
                <a:cubicBezTo>
                  <a:pt x="155991" y="498181"/>
                  <a:pt x="57566" y="156868"/>
                  <a:pt x="22641" y="66381"/>
                </a:cubicBezTo>
                <a:cubicBezTo>
                  <a:pt x="-12284" y="-24106"/>
                  <a:pt x="416" y="-2675"/>
                  <a:pt x="13116" y="18756"/>
                </a:cubicBezTo>
              </a:path>
            </a:pathLst>
          </a:custGeom>
          <a:noFill/>
          <a:ln w="19050">
            <a:solidFill>
              <a:srgbClr val="7030A0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A06F7-3660-5237-E06B-1E91DAFC0DB3}"/>
              </a:ext>
            </a:extLst>
          </p:cNvPr>
          <p:cNvSpPr txBox="1"/>
          <p:nvPr/>
        </p:nvSpPr>
        <p:spPr>
          <a:xfrm>
            <a:off x="477490" y="4552950"/>
            <a:ext cx="1974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Property of the substrates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estimate with group contribution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452A-5465-B4EE-BED1-48E224CB2DC1}"/>
              </a:ext>
            </a:extLst>
          </p:cNvPr>
          <p:cNvSpPr txBox="1"/>
          <p:nvPr/>
        </p:nvSpPr>
        <p:spPr>
          <a:xfrm>
            <a:off x="2944465" y="4836769"/>
            <a:ext cx="2326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of substrate concentrations </a:t>
            </a:r>
            <a:r>
              <a:rPr lang="en-US" sz="1600" dirty="0">
                <a:sym typeface="Wingdings" panose="05000000000000000000" pitchFamily="2" charset="2"/>
              </a:rPr>
              <a:t> optimize within physiological constraints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20E2E-10C5-8394-58CD-4CE45E020C59}"/>
              </a:ext>
            </a:extLst>
          </p:cNvPr>
          <p:cNvSpPr/>
          <p:nvPr/>
        </p:nvSpPr>
        <p:spPr>
          <a:xfrm>
            <a:off x="6026167" y="2465893"/>
            <a:ext cx="349848" cy="1926214"/>
          </a:xfrm>
          <a:prstGeom prst="rightArrow">
            <a:avLst>
              <a:gd name="adj1" fmla="val 50000"/>
              <a:gd name="adj2" fmla="val 12830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/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Gives an upper bound on flux </a:t>
                </a:r>
                <a:r>
                  <a:rPr lang="en-US" sz="2000" dirty="0">
                    <a:sym typeface="Wingdings" panose="05000000000000000000" pitchFamily="2" charset="2"/>
                  </a:rPr>
                  <a:t> pathways 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&lt; 0 are eliminated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32FFF-0D28-A556-25B5-56157501F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08" y="2921168"/>
                <a:ext cx="3229017" cy="1015663"/>
              </a:xfrm>
              <a:prstGeom prst="rect">
                <a:avLst/>
              </a:prstGeom>
              <a:blipFill>
                <a:blip r:embed="rId4"/>
                <a:stretch>
                  <a:fillRect l="-2075" t="-2994" r="-33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45FB01-CD95-FE83-29D3-63772121D11A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Noor et al., 2014. </a:t>
            </a:r>
            <a:r>
              <a:rPr lang="en-US" sz="1200" dirty="0" err="1"/>
              <a:t>PLoS</a:t>
            </a:r>
            <a:r>
              <a:rPr lang="en-US" sz="1200" dirty="0"/>
              <a:t> Comp. Bio.</a:t>
            </a:r>
          </a:p>
          <a:p>
            <a:r>
              <a:rPr lang="en-US" sz="1200" dirty="0"/>
              <a:t>Beard &amp; Qian, 2007. </a:t>
            </a:r>
            <a:r>
              <a:rPr lang="en-US" sz="1200" dirty="0" err="1"/>
              <a:t>PLoS</a:t>
            </a:r>
            <a:r>
              <a:rPr lang="en-US" sz="1200" dirty="0"/>
              <a:t> ONE.</a:t>
            </a:r>
          </a:p>
        </p:txBody>
      </p:sp>
    </p:spTree>
    <p:extLst>
      <p:ext uri="{BB962C8B-B14F-4D97-AF65-F5344CB8AC3E}">
        <p14:creationId xmlns:p14="http://schemas.microsoft.com/office/powerpoint/2010/main" val="21288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4D5-959D-C5C0-186D-4FFB41C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helpful filters: (2) structural similarity to known substrate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F3C016-3312-CB6B-4767-DAF4EAEE2A3B}"/>
              </a:ext>
            </a:extLst>
          </p:cNvPr>
          <p:cNvSpPr/>
          <p:nvPr/>
        </p:nvSpPr>
        <p:spPr>
          <a:xfrm>
            <a:off x="802346" y="1353300"/>
            <a:ext cx="10189503" cy="3085350"/>
          </a:xfrm>
          <a:prstGeom prst="rect">
            <a:avLst/>
          </a:prstGeom>
          <a:solidFill>
            <a:srgbClr val="FF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Placeholder side by side of </a:t>
            </a:r>
            <a:r>
              <a:rPr lang="en-US" sz="1400" dirty="0" err="1"/>
              <a:t>akg</a:t>
            </a:r>
            <a:r>
              <a:rPr lang="en-US" sz="1400" dirty="0"/>
              <a:t> with known reaction / sub w/ </a:t>
            </a:r>
            <a:r>
              <a:rPr lang="en-US" sz="1400" dirty="0" err="1"/>
              <a:t>rcmcs</a:t>
            </a:r>
            <a:r>
              <a:rPr lang="en-US" sz="1400" dirty="0"/>
              <a:t> highlighted. Could do a high value and low value example…</a:t>
            </a:r>
          </a:p>
        </p:txBody>
      </p:sp>
    </p:spTree>
    <p:extLst>
      <p:ext uri="{BB962C8B-B14F-4D97-AF65-F5344CB8AC3E}">
        <p14:creationId xmlns:p14="http://schemas.microsoft.com/office/powerpoint/2010/main" val="593367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[Quan on his most useful filters]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0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Demo: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874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[Instructions how read Stefan’s / </a:t>
            </a:r>
            <a:r>
              <a:rPr lang="en-US" dirty="0" err="1"/>
              <a:t>Quans</a:t>
            </a:r>
            <a:r>
              <a:rPr lang="en-US" dirty="0"/>
              <a:t> deliverable optional run of Quan’s filtering]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soon: [Hybrid pathways, kinetics…]</a:t>
            </a:r>
          </a:p>
        </p:txBody>
      </p:sp>
    </p:spTree>
    <p:extLst>
      <p:ext uri="{BB962C8B-B14F-4D97-AF65-F5344CB8AC3E}">
        <p14:creationId xmlns:p14="http://schemas.microsoft.com/office/powerpoint/2010/main" val="264001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2F9F-9BC6-726B-A9A5-EEB3151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[William highlight new things in development]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A99C-E520-4AE3-6F8E-44C4D320B0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473B17C-84C5-CD48-AD6D-07E2B2167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826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AF2373-4D17-66DE-431D-78E2EFCD3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2715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6CC1-EFFE-95CB-A18F-A4412AF6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CASP with </a:t>
            </a:r>
            <a:r>
              <a:rPr lang="en-US" dirty="0" err="1"/>
              <a:t>DORAnet</a:t>
            </a:r>
            <a:endParaRPr lang="en-US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A7EF3646-120F-3E27-6D14-F38A84EA1404}"/>
              </a:ext>
            </a:extLst>
          </p:cNvPr>
          <p:cNvSpPr/>
          <p:nvPr/>
        </p:nvSpPr>
        <p:spPr>
          <a:xfrm>
            <a:off x="1211432" y="1489185"/>
            <a:ext cx="7817616" cy="1617785"/>
          </a:xfrm>
          <a:prstGeom prst="bracketPair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9CD0-07C7-9AB9-9962-D46E8CCA9726}"/>
              </a:ext>
            </a:extLst>
          </p:cNvPr>
          <p:cNvSpPr txBox="1"/>
          <p:nvPr/>
        </p:nvSpPr>
        <p:spPr>
          <a:xfrm>
            <a:off x="257951" y="1744079"/>
            <a:ext cx="93003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9596-7C7A-33F9-2735-8D5889A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" y="1703549"/>
            <a:ext cx="219954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DC48-3BB4-F37D-6DDB-D6A067D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1" r="12948"/>
          <a:stretch/>
        </p:blipFill>
        <p:spPr>
          <a:xfrm>
            <a:off x="4278572" y="1704560"/>
            <a:ext cx="2438401" cy="1095259"/>
          </a:xfrm>
          <a:prstGeom prst="rect">
            <a:avLst/>
          </a:prstGeom>
        </p:spPr>
      </p:pic>
      <p:pic>
        <p:nvPicPr>
          <p:cNvPr id="1032" name="Picture 8" descr="Setting Gear Tool Cog Isolated Flat Web Mobile Icon Vector Sign Symbol  Button Element Silhouette Stock Illustration - Download Image Now - iStock">
            <a:extLst>
              <a:ext uri="{FF2B5EF4-FFF2-40B4-BE49-F238E27FC236}">
                <a16:creationId xmlns:a16="http://schemas.microsoft.com/office/drawing/2014/main" id="{C50756A2-DFE3-DB6F-8F32-5F30BC4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1" y="1466194"/>
            <a:ext cx="1571990" cy="1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AE4-545B-EF18-5BFF-99808C7865B6}"/>
              </a:ext>
            </a:extLst>
          </p:cNvPr>
          <p:cNvSpPr txBox="1"/>
          <p:nvPr/>
        </p:nvSpPr>
        <p:spPr>
          <a:xfrm>
            <a:off x="155160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F54F-D16B-0C66-DAAF-4B71F488036A}"/>
              </a:ext>
            </a:extLst>
          </p:cNvPr>
          <p:cNvSpPr txBox="1"/>
          <p:nvPr/>
        </p:nvSpPr>
        <p:spPr>
          <a:xfrm>
            <a:off x="4501840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CE7ED-6F3B-3FF7-4BE4-46FE40EC9901}"/>
              </a:ext>
            </a:extLst>
          </p:cNvPr>
          <p:cNvSpPr txBox="1"/>
          <p:nvPr/>
        </p:nvSpPr>
        <p:spPr>
          <a:xfrm>
            <a:off x="7037184" y="2853518"/>
            <a:ext cx="19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27F08-ADB0-7FA3-0E89-AF6D1D856333}"/>
              </a:ext>
            </a:extLst>
          </p:cNvPr>
          <p:cNvSpPr txBox="1"/>
          <p:nvPr/>
        </p:nvSpPr>
        <p:spPr>
          <a:xfrm>
            <a:off x="3600451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26E38-1CC0-3CE7-B3A2-6365A440E194}"/>
              </a:ext>
            </a:extLst>
          </p:cNvPr>
          <p:cNvSpPr txBox="1"/>
          <p:nvPr/>
        </p:nvSpPr>
        <p:spPr>
          <a:xfrm>
            <a:off x="6670118" y="1845904"/>
            <a:ext cx="513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6F35F-E38D-5B3D-699A-7C74F079C466}"/>
              </a:ext>
            </a:extLst>
          </p:cNvPr>
          <p:cNvSpPr txBox="1"/>
          <p:nvPr/>
        </p:nvSpPr>
        <p:spPr>
          <a:xfrm>
            <a:off x="8912043" y="1939403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A9EFFB-19C4-0EA5-F0D4-C15DD09C8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159" y="1510834"/>
            <a:ext cx="1899591" cy="168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FA2D6-8BEE-12D5-5393-3FADB733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8" y="4439688"/>
            <a:ext cx="1899591" cy="16881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8614B-FB81-5B59-18D2-BF9F126A3C39}"/>
              </a:ext>
            </a:extLst>
          </p:cNvPr>
          <p:cNvGrpSpPr/>
          <p:nvPr/>
        </p:nvGrpSpPr>
        <p:grpSpPr>
          <a:xfrm>
            <a:off x="3913032" y="4135229"/>
            <a:ext cx="1991863" cy="2211927"/>
            <a:chOff x="3678416" y="4135229"/>
            <a:chExt cx="1991863" cy="2211927"/>
          </a:xfrm>
        </p:grpSpPr>
        <p:sp>
          <p:nvSpPr>
            <p:cNvPr id="16" name="Flowchart: Manual Operation 15">
              <a:extLst>
                <a:ext uri="{FF2B5EF4-FFF2-40B4-BE49-F238E27FC236}">
                  <a16:creationId xmlns:a16="http://schemas.microsoft.com/office/drawing/2014/main" id="{4FBAF832-F53C-7FF6-E124-14591CF4CACC}"/>
                </a:ext>
              </a:extLst>
            </p:cNvPr>
            <p:cNvSpPr/>
            <p:nvPr/>
          </p:nvSpPr>
          <p:spPr>
            <a:xfrm rot="16200000">
              <a:off x="3568385" y="4389316"/>
              <a:ext cx="2211927" cy="1703753"/>
            </a:xfrm>
            <a:prstGeom prst="flowChartManualOperation">
              <a:avLst/>
            </a:prstGeom>
            <a:noFill/>
            <a:ln w="19050"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47BFD-4871-C1ED-9923-6E9DC524E20D}"/>
                </a:ext>
              </a:extLst>
            </p:cNvPr>
            <p:cNvSpPr txBox="1"/>
            <p:nvPr/>
          </p:nvSpPr>
          <p:spPr>
            <a:xfrm>
              <a:off x="3678416" y="4995762"/>
              <a:ext cx="1991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Filtering &amp;</a:t>
              </a:r>
            </a:p>
            <a:p>
              <a:pPr algn="ctr"/>
              <a:r>
                <a:rPr lang="en-US" dirty="0"/>
                <a:t>post-processing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79C1E1-78DE-681A-3C19-9975C1530AD3}"/>
              </a:ext>
            </a:extLst>
          </p:cNvPr>
          <p:cNvSpPr txBox="1"/>
          <p:nvPr/>
        </p:nvSpPr>
        <p:spPr>
          <a:xfrm>
            <a:off x="2711695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23454-92ED-E072-27D9-E410F09BDB7E}"/>
              </a:ext>
            </a:extLst>
          </p:cNvPr>
          <p:cNvSpPr txBox="1"/>
          <p:nvPr/>
        </p:nvSpPr>
        <p:spPr>
          <a:xfrm>
            <a:off x="6176201" y="4903428"/>
            <a:ext cx="9300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C4BF1-0DB5-F4A9-8C39-D41A16686C75}"/>
              </a:ext>
            </a:extLst>
          </p:cNvPr>
          <p:cNvSpPr/>
          <p:nvPr/>
        </p:nvSpPr>
        <p:spPr>
          <a:xfrm>
            <a:off x="203200" y="130943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3703F-87B8-5167-1F4F-0B609A86253B}"/>
              </a:ext>
            </a:extLst>
          </p:cNvPr>
          <p:cNvSpPr/>
          <p:nvPr/>
        </p:nvSpPr>
        <p:spPr>
          <a:xfrm>
            <a:off x="203200" y="413523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245E7D-E926-B6AE-CA20-8D7FE5AE59A7}"/>
              </a:ext>
            </a:extLst>
          </p:cNvPr>
          <p:cNvCxnSpPr/>
          <p:nvPr/>
        </p:nvCxnSpPr>
        <p:spPr>
          <a:xfrm>
            <a:off x="617438" y="3796146"/>
            <a:ext cx="109834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13">
            <a:extLst>
              <a:ext uri="{FF2B5EF4-FFF2-40B4-BE49-F238E27FC236}">
                <a16:creationId xmlns:a16="http://schemas.microsoft.com/office/drawing/2014/main" id="{22D31CA8-FF35-AE8B-4A2C-A5346F0C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4" y="1283105"/>
            <a:ext cx="4246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08BA98-0A91-0366-2D0D-AF78BFF9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86" y="1283105"/>
            <a:ext cx="32538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D84A4-ACAA-48BB-3E65-42C8076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677" y="3979646"/>
            <a:ext cx="3414272" cy="1919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95544-0BAD-EE6F-5493-36C13E3B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8" y="4740218"/>
            <a:ext cx="2857945" cy="16069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0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1E0CBA-3B95-9EB9-5577-64E2B56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Background: Operators</a:t>
            </a:r>
          </a:p>
        </p:txBody>
      </p:sp>
    </p:spTree>
    <p:extLst>
      <p:ext uri="{BB962C8B-B14F-4D97-AF65-F5344CB8AC3E}">
        <p14:creationId xmlns:p14="http://schemas.microsoft.com/office/powerpoint/2010/main" val="344884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34E-F5C3-DD1A-E978-207F93C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consider CASP without operators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96FE8F-307A-9309-47B6-057FECB9EC28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54C21E-5D67-9B39-225B-F13C437F0082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09F95-60BB-CA82-C7AB-60FFA2219A21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FD2854-6A30-A8E6-E680-C746DA983FE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0D21FE-B875-21A4-B226-590336D71F69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1CBD9-B68A-0DD4-41E4-3AAA94939C1D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EF5A17-8C82-AE94-900A-39E303D89FCC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1CF2A7-7E54-7323-AD26-B90E55E3C2C0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AD260-9EE0-3B1C-997C-ACFEAA558399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0A966-8B11-FADC-0C04-0D7CD3ABA489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F8D455-D9DB-DFA5-4DEE-C2A89AA424B1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B65041-B8AF-2F1B-2E9D-CDD2D6F8E46D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EE3094-20AE-6479-3058-430ACD212181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2774B-8066-4771-0630-67C65A01FD8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B7309-BEDC-5D77-6607-18B2345FA36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CC0D6-0804-1AB9-43C0-2D53BE6A44CD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3FDE32-5FE5-B245-C5BD-71E566667D19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0980B-21D7-A469-D099-FD178185A717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BAD707-54ED-7462-76A7-CACA3D1DE156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4668AD-5390-6D59-4A1C-A0BF77B6EF4C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D556C-9583-4897-2C66-E3E49AB1EA15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145FF-4946-C2FF-C5EB-4751B3B834D8}"/>
              </a:ext>
            </a:extLst>
          </p:cNvPr>
          <p:cNvCxnSpPr>
            <a:cxnSpLocks/>
            <a:stCxn id="11" idx="5"/>
            <a:endCxn id="15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723FCA-C42D-96FE-600C-D759D998CD8A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43081C-A7F6-9154-A7F6-23822C835F9B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54A0B5F-DED4-1183-B346-7DFEE005DCAC}"/>
              </a:ext>
            </a:extLst>
          </p:cNvPr>
          <p:cNvCxnSpPr>
            <a:cxnSpLocks/>
            <a:stCxn id="12" idx="3"/>
            <a:endCxn id="14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6B57EE0-01FF-8B41-5261-7C46837C2CE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3C0B96-DAA6-D4D7-DE08-59D1CB50F55D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392F30-CC8D-8D5A-CC31-2392E64DBDA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C38D5178-BA3E-EB05-8017-7965B69A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3">
            <a:extLst>
              <a:ext uri="{FF2B5EF4-FFF2-40B4-BE49-F238E27FC236}">
                <a16:creationId xmlns:a16="http://schemas.microsoft.com/office/drawing/2014/main" id="{957EC6FC-773B-9EF0-8DBB-F3FFBD5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2B71656-037C-1BB8-0713-0A2504ED2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101" name="Picture 15">
            <a:extLst>
              <a:ext uri="{FF2B5EF4-FFF2-40B4-BE49-F238E27FC236}">
                <a16:creationId xmlns:a16="http://schemas.microsoft.com/office/drawing/2014/main" id="{106AC829-D97A-B6ED-1605-DE68748B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7C91F23-6F39-C7F5-AE9A-F335575BB82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C77266A-FC8A-0E53-0E05-94F5ECB6FB7D}"/>
              </a:ext>
            </a:extLst>
          </p:cNvPr>
          <p:cNvSpPr txBox="1"/>
          <p:nvPr/>
        </p:nvSpPr>
        <p:spPr>
          <a:xfrm>
            <a:off x="1239485" y="5728393"/>
            <a:ext cx="885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This network of known enzymatic reactions is incomplete…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2BA18-3F72-DA85-6ED9-D5A1F1953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58" r="11814"/>
          <a:stretch/>
        </p:blipFill>
        <p:spPr>
          <a:xfrm>
            <a:off x="3657267" y="2953311"/>
            <a:ext cx="1316892" cy="5669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406EB-B3F6-E9EF-FE76-B2340694E4AD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846440" y="2912854"/>
            <a:ext cx="348364" cy="1924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A30B0-652A-9B4E-186C-CEA0FF6A0271}"/>
              </a:ext>
            </a:extLst>
          </p:cNvPr>
          <p:cNvSpPr txBox="1"/>
          <p:nvPr/>
        </p:nvSpPr>
        <p:spPr>
          <a:xfrm rot="840375">
            <a:off x="3600545" y="2044951"/>
            <a:ext cx="168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Glutamate synthase</a:t>
            </a:r>
          </a:p>
          <a:p>
            <a:pPr algn="ctr"/>
            <a:r>
              <a:rPr lang="en-US" sz="1400" dirty="0"/>
              <a:t>(1.4.1.14)</a:t>
            </a:r>
          </a:p>
        </p:txBody>
      </p:sp>
    </p:spTree>
    <p:extLst>
      <p:ext uri="{BB962C8B-B14F-4D97-AF65-F5344CB8AC3E}">
        <p14:creationId xmlns:p14="http://schemas.microsoft.com/office/powerpoint/2010/main" val="313356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49714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2217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19106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0207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7567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1326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4098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28884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2551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4337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5337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0207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4024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1325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0207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0207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0207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FC5B82-63BB-8723-3825-2B595FD0731B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1413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3BEC47-C0BF-CFE6-560C-19D1485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8" y="4971414"/>
            <a:ext cx="164592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B17CB-CA02-9D8B-F615-C8FDBFF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1" y="4221773"/>
            <a:ext cx="1645920" cy="54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2CE95-BB41-A472-5EFE-F25D70A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One-enzyme-one-substrate gives way to enzyme promiscuity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E16E5-5B18-DA94-66E6-1EB2EE781DFC}"/>
              </a:ext>
            </a:extLst>
          </p:cNvPr>
          <p:cNvSpPr txBox="1"/>
          <p:nvPr/>
        </p:nvSpPr>
        <p:spPr>
          <a:xfrm>
            <a:off x="-11254" y="6070394"/>
            <a:ext cx="25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Tawfik, 2010. Ann. Rev.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  <a:p>
            <a:r>
              <a:rPr lang="en-US" sz="1200" dirty="0"/>
              <a:t>Arnold, 2018. Ang. Chem. Int.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E92AF-84BB-85A8-C64D-E11D837F80B0}"/>
              </a:ext>
            </a:extLst>
          </p:cNvPr>
          <p:cNvCxnSpPr>
            <a:cxnSpLocks/>
          </p:cNvCxnSpPr>
          <p:nvPr/>
        </p:nvCxnSpPr>
        <p:spPr>
          <a:xfrm flipV="1">
            <a:off x="1540381" y="1910617"/>
            <a:ext cx="0" cy="211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86A3F-8631-1057-19CB-83123D5B89D6}"/>
              </a:ext>
            </a:extLst>
          </p:cNvPr>
          <p:cNvCxnSpPr>
            <a:cxnSpLocks/>
          </p:cNvCxnSpPr>
          <p:nvPr/>
        </p:nvCxnSpPr>
        <p:spPr>
          <a:xfrm>
            <a:off x="1540381" y="4020771"/>
            <a:ext cx="42026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1DCC67-D027-D035-56F4-9965E10770D3}"/>
              </a:ext>
            </a:extLst>
          </p:cNvPr>
          <p:cNvSpPr txBox="1"/>
          <p:nvPr/>
        </p:nvSpPr>
        <p:spPr>
          <a:xfrm>
            <a:off x="477490" y="1756727"/>
            <a:ext cx="10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/>
              <a:t>K</a:t>
            </a:r>
            <a:r>
              <a:rPr lang="en-US" sz="1600" b="1" baseline="-25000" dirty="0" err="1"/>
              <a:t>cat</a:t>
            </a:r>
            <a:r>
              <a:rPr lang="en-US" sz="1600" b="1" dirty="0"/>
              <a:t> / K</a:t>
            </a:r>
            <a:r>
              <a:rPr lang="en-US" sz="1600" b="1" baseline="-250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1AE9F-32A8-13C5-8252-DDD819588849}"/>
              </a:ext>
            </a:extLst>
          </p:cNvPr>
          <p:cNvSpPr txBox="1"/>
          <p:nvPr/>
        </p:nvSpPr>
        <p:spPr>
          <a:xfrm>
            <a:off x="4634493" y="4132604"/>
            <a:ext cx="110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Substrate structure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5B0E1-D29C-A011-C959-FF860F8D1036}"/>
              </a:ext>
            </a:extLst>
          </p:cNvPr>
          <p:cNvSpPr/>
          <p:nvPr/>
        </p:nvSpPr>
        <p:spPr>
          <a:xfrm>
            <a:off x="1926514" y="2409825"/>
            <a:ext cx="58172" cy="1610946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11362-F112-3825-1997-CC352BDB8779}"/>
              </a:ext>
            </a:extLst>
          </p:cNvPr>
          <p:cNvSpPr/>
          <p:nvPr/>
        </p:nvSpPr>
        <p:spPr>
          <a:xfrm>
            <a:off x="2264652" y="2888458"/>
            <a:ext cx="58172" cy="1132313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6EAFD-80B0-E08E-22A4-42567B4CA973}"/>
              </a:ext>
            </a:extLst>
          </p:cNvPr>
          <p:cNvSpPr/>
          <p:nvPr/>
        </p:nvSpPr>
        <p:spPr>
          <a:xfrm>
            <a:off x="2672552" y="3255170"/>
            <a:ext cx="58172" cy="765602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F460E-6558-7EFA-98A7-C6F567BFA08A}"/>
              </a:ext>
            </a:extLst>
          </p:cNvPr>
          <p:cNvSpPr/>
          <p:nvPr/>
        </p:nvSpPr>
        <p:spPr>
          <a:xfrm>
            <a:off x="2981620" y="3433764"/>
            <a:ext cx="58172" cy="587007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13A37C-79BD-F604-D1CD-41EB0DAB8D0F}"/>
              </a:ext>
            </a:extLst>
          </p:cNvPr>
          <p:cNvSpPr/>
          <p:nvPr/>
        </p:nvSpPr>
        <p:spPr>
          <a:xfrm>
            <a:off x="3552771" y="3533775"/>
            <a:ext cx="58172" cy="486995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5111-2125-70C8-B425-BC1EBB8CF4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32309" y="4020771"/>
            <a:ext cx="323291" cy="465159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39BCF145-44B2-C25A-F618-5210A45F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4402450"/>
            <a:ext cx="1241587" cy="6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DA087F-AF5D-DF8A-000F-DF06132FB4CD}"/>
              </a:ext>
            </a:extLst>
          </p:cNvPr>
          <p:cNvSpPr txBox="1"/>
          <p:nvPr/>
        </p:nvSpPr>
        <p:spPr>
          <a:xfrm>
            <a:off x="6519406" y="2061136"/>
            <a:ext cx="4319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Enzymes catalyze reactions on more than one substrate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Catalytic efficiency is similar for structurally similar substrates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E3C28-F19D-7C79-BAA6-643765C8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8" y="5132544"/>
            <a:ext cx="1645920" cy="548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98C20-07CB-C370-1A4C-AE6A71DD093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V="1">
            <a:off x="2082628" y="4020771"/>
            <a:ext cx="211110" cy="95064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66A397-40AF-C064-7C7E-ECAECBF1BD8B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2701638" y="4020772"/>
            <a:ext cx="315862" cy="381678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2EF867-9535-26F5-21DE-15A76E01A5CB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3581857" y="4020770"/>
            <a:ext cx="350641" cy="1111774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7C2791-FF4D-FF79-7CA9-449ED8E7E1FC}"/>
              </a:ext>
            </a:extLst>
          </p:cNvPr>
          <p:cNvSpPr txBox="1"/>
          <p:nvPr/>
        </p:nvSpPr>
        <p:spPr>
          <a:xfrm>
            <a:off x="1758853" y="1497313"/>
            <a:ext cx="364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Enzyme: </a:t>
            </a:r>
            <a:r>
              <a:rPr lang="en-US" u="sng" dirty="0" err="1"/>
              <a:t>NICar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2FFC-6C32-BCD1-D581-2CD762800039}"/>
              </a:ext>
            </a:extLst>
          </p:cNvPr>
          <p:cNvSpPr/>
          <p:nvPr/>
        </p:nvSpPr>
        <p:spPr>
          <a:xfrm>
            <a:off x="2672552" y="2843213"/>
            <a:ext cx="58172" cy="411956"/>
          </a:xfrm>
          <a:prstGeom prst="rect">
            <a:avLst/>
          </a:prstGeom>
          <a:pattFill prst="ltUpDiag">
            <a:fgClr>
              <a:srgbClr val="C00000"/>
            </a:fgClr>
            <a:bgClr>
              <a:schemeClr val="bg1"/>
            </a:bgClr>
          </a:patt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FEA2B3-558C-537A-8278-7191F4DC8B10}"/>
              </a:ext>
            </a:extLst>
          </p:cNvPr>
          <p:cNvCxnSpPr>
            <a:cxnSpLocks/>
          </p:cNvCxnSpPr>
          <p:nvPr/>
        </p:nvCxnSpPr>
        <p:spPr>
          <a:xfrm flipV="1">
            <a:off x="2790825" y="2950369"/>
            <a:ext cx="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935DB-1806-6BA1-F25A-A86AAB13D3F6}"/>
              </a:ext>
            </a:extLst>
          </p:cNvPr>
          <p:cNvSpPr/>
          <p:nvPr/>
        </p:nvSpPr>
        <p:spPr>
          <a:xfrm>
            <a:off x="1540381" y="1020806"/>
            <a:ext cx="4273821" cy="338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353302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3AE6-915E-5636-46EE-7309C99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Enzymatic operators codify these two assumptions…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3B333C-C016-C8CA-1DF0-AFFF9DE7E156}"/>
              </a:ext>
            </a:extLst>
          </p:cNvPr>
          <p:cNvGrpSpPr/>
          <p:nvPr/>
        </p:nvGrpSpPr>
        <p:grpSpPr>
          <a:xfrm rot="10800000">
            <a:off x="1995055" y="1336673"/>
            <a:ext cx="9432922" cy="557213"/>
            <a:chOff x="1104899" y="1336674"/>
            <a:chExt cx="9648826" cy="557213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FC0ADBA-FE6E-CD6F-BE1F-EFF99040839F}"/>
                </a:ext>
              </a:extLst>
            </p:cNvPr>
            <p:cNvSpPr/>
            <p:nvPr/>
          </p:nvSpPr>
          <p:spPr>
            <a:xfrm>
              <a:off x="1104900" y="1522412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045B955-82B6-8CF8-715A-3543ED047327}"/>
                </a:ext>
              </a:extLst>
            </p:cNvPr>
            <p:cNvSpPr/>
            <p:nvPr/>
          </p:nvSpPr>
          <p:spPr>
            <a:xfrm rot="10800000">
              <a:off x="1104899" y="1336674"/>
              <a:ext cx="9648825" cy="371475"/>
            </a:xfrm>
            <a:prstGeom prst="rtTriangle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cap="al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B23D45-8920-4CF5-0C81-A1060F141181}"/>
              </a:ext>
            </a:extLst>
          </p:cNvPr>
          <p:cNvSpPr txBox="1"/>
          <p:nvPr/>
        </p:nvSpPr>
        <p:spPr>
          <a:xfrm>
            <a:off x="9723001" y="1368522"/>
            <a:ext cx="17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PERMISSIVENESS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4F192-6A76-E3C5-6078-CBDFC43D4E6E}"/>
              </a:ext>
            </a:extLst>
          </p:cNvPr>
          <p:cNvSpPr txBox="1"/>
          <p:nvPr/>
        </p:nvSpPr>
        <p:spPr>
          <a:xfrm>
            <a:off x="1991583" y="1554260"/>
            <a:ext cx="18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CATALYTIC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97FD-C2C5-89C8-92DF-7DE7DDB4EC6E}"/>
              </a:ext>
            </a:extLst>
          </p:cNvPr>
          <p:cNvSpPr txBox="1"/>
          <p:nvPr/>
        </p:nvSpPr>
        <p:spPr>
          <a:xfrm>
            <a:off x="2277938" y="1952194"/>
            <a:ext cx="153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r=inf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9F430-6F7F-66E6-1968-7CEC909FBC1C}"/>
              </a:ext>
            </a:extLst>
          </p:cNvPr>
          <p:cNvSpPr txBox="1"/>
          <p:nvPr/>
        </p:nvSpPr>
        <p:spPr>
          <a:xfrm>
            <a:off x="6031646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085B-D612-0737-BD9A-527C93E0E0BF}"/>
              </a:ext>
            </a:extLst>
          </p:cNvPr>
          <p:cNvSpPr txBox="1"/>
          <p:nvPr/>
        </p:nvSpPr>
        <p:spPr>
          <a:xfrm>
            <a:off x="9894449" y="1952194"/>
            <a:ext cx="1533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 dirty="0">
                <a:latin typeface="Franklin Gothic Book"/>
              </a:rPr>
              <a:t>r=0</a:t>
            </a:r>
            <a:endParaRPr lang="en-US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D369B-CC39-7089-FC69-674BB46FC0AD}"/>
              </a:ext>
            </a:extLst>
          </p:cNvPr>
          <p:cNvSpPr txBox="1"/>
          <p:nvPr/>
        </p:nvSpPr>
        <p:spPr>
          <a:xfrm>
            <a:off x="2565702" y="5023800"/>
            <a:ext cx="9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D500B-2266-98E1-68F7-5B2ECCC6B8D6}"/>
              </a:ext>
            </a:extLst>
          </p:cNvPr>
          <p:cNvSpPr txBox="1"/>
          <p:nvPr/>
        </p:nvSpPr>
        <p:spPr>
          <a:xfrm>
            <a:off x="6231845" y="5029002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3,250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251B2-1FF1-A372-5F49-ABEDB8FF07E4}"/>
              </a:ext>
            </a:extLst>
          </p:cNvPr>
          <p:cNvSpPr txBox="1"/>
          <p:nvPr/>
        </p:nvSpPr>
        <p:spPr>
          <a:xfrm>
            <a:off x="10094647" y="5036114"/>
            <a:ext cx="113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7,759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AFF2C6-56CD-F030-9822-9D0D503C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1"/>
          <a:stretch/>
        </p:blipFill>
        <p:spPr>
          <a:xfrm>
            <a:off x="8835612" y="2714164"/>
            <a:ext cx="3353213" cy="1217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58EF53-7B98-209B-F6D4-CCEAE6F6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10" y="2689817"/>
            <a:ext cx="3651199" cy="121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0A04B-1F8B-25F6-F5FE-325D51BB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38" y="2714164"/>
            <a:ext cx="3651199" cy="1217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BC9586-B1A2-C4B8-5D76-ED5B50236BC0}"/>
              </a:ext>
            </a:extLst>
          </p:cNvPr>
          <p:cNvSpPr txBox="1"/>
          <p:nvPr/>
        </p:nvSpPr>
        <p:spPr>
          <a:xfrm>
            <a:off x="73891" y="4917935"/>
            <a:ext cx="179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# known compounds w/ matching substructure: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9441-2220-CDB5-BCBD-81DA57EE57E0}"/>
              </a:ext>
            </a:extLst>
          </p:cNvPr>
          <p:cNvSpPr txBox="1"/>
          <p:nvPr/>
        </p:nvSpPr>
        <p:spPr>
          <a:xfrm>
            <a:off x="73891" y="3168807"/>
            <a:ext cx="1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substructure:</a:t>
            </a:r>
          </a:p>
        </p:txBody>
      </p:sp>
    </p:spTree>
    <p:extLst>
      <p:ext uri="{BB962C8B-B14F-4D97-AF65-F5344CB8AC3E}">
        <p14:creationId xmlns:p14="http://schemas.microsoft.com/office/powerpoint/2010/main" val="344905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0257-6E08-6AA6-82FB-77CA8D4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…allowing a search among predicted missing paths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9C549-E06D-3FB9-7E9C-1F394B1AD82E}"/>
              </a:ext>
            </a:extLst>
          </p:cNvPr>
          <p:cNvSpPr/>
          <p:nvPr/>
        </p:nvSpPr>
        <p:spPr>
          <a:xfrm>
            <a:off x="3297155" y="2174208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9FDC9-1ED9-6EAF-A745-383BA6BF5E78}"/>
              </a:ext>
            </a:extLst>
          </p:cNvPr>
          <p:cNvSpPr/>
          <p:nvPr/>
        </p:nvSpPr>
        <p:spPr>
          <a:xfrm>
            <a:off x="5127849" y="14858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DFD642-D3B5-43B4-B9B1-3117A5F64614}"/>
              </a:ext>
            </a:extLst>
          </p:cNvPr>
          <p:cNvSpPr/>
          <p:nvPr/>
        </p:nvSpPr>
        <p:spPr>
          <a:xfrm>
            <a:off x="5127849" y="2522609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61CEBF-BDD4-797C-E7FA-8284A6572F34}"/>
              </a:ext>
            </a:extLst>
          </p:cNvPr>
          <p:cNvSpPr/>
          <p:nvPr/>
        </p:nvSpPr>
        <p:spPr>
          <a:xfrm>
            <a:off x="6094412" y="252009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E66C04-9D88-4D97-6537-42EA4381CFD1}"/>
              </a:ext>
            </a:extLst>
          </p:cNvPr>
          <p:cNvSpPr/>
          <p:nvPr/>
        </p:nvSpPr>
        <p:spPr>
          <a:xfrm>
            <a:off x="6727458" y="31140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2D5ED-6213-5E71-AB07-F7C190772B81}"/>
              </a:ext>
            </a:extLst>
          </p:cNvPr>
          <p:cNvSpPr/>
          <p:nvPr/>
        </p:nvSpPr>
        <p:spPr>
          <a:xfrm>
            <a:off x="7274535" y="224116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24D408-45F0-036E-C557-F8E05EE0396D}"/>
              </a:ext>
            </a:extLst>
          </p:cNvPr>
          <p:cNvSpPr/>
          <p:nvPr/>
        </p:nvSpPr>
        <p:spPr>
          <a:xfrm>
            <a:off x="5276656" y="335834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FDBE36-D33C-6F2B-7165-D3807B2BAF8E}"/>
              </a:ext>
            </a:extLst>
          </p:cNvPr>
          <p:cNvSpPr/>
          <p:nvPr/>
        </p:nvSpPr>
        <p:spPr>
          <a:xfrm>
            <a:off x="4541957" y="4102854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B1BAB9-72CA-0E21-3E2E-CF0A7CDA99F2}"/>
              </a:ext>
            </a:extLst>
          </p:cNvPr>
          <p:cNvSpPr/>
          <p:nvPr/>
        </p:nvSpPr>
        <p:spPr>
          <a:xfrm>
            <a:off x="3912530" y="376013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918D6A-A419-71AA-FFB9-C8518067DA4B}"/>
              </a:ext>
            </a:extLst>
          </p:cNvPr>
          <p:cNvSpPr/>
          <p:nvPr/>
        </p:nvSpPr>
        <p:spPr>
          <a:xfrm>
            <a:off x="3839792" y="444971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E00894-08D5-4BBB-9F92-409C2F16BC04}"/>
              </a:ext>
            </a:extLst>
          </p:cNvPr>
          <p:cNvSpPr/>
          <p:nvPr/>
        </p:nvSpPr>
        <p:spPr>
          <a:xfrm>
            <a:off x="6027457" y="4059471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985BE4-3B00-0E57-F193-71567DA2BA6B}"/>
              </a:ext>
            </a:extLst>
          </p:cNvPr>
          <p:cNvSpPr/>
          <p:nvPr/>
        </p:nvSpPr>
        <p:spPr>
          <a:xfrm>
            <a:off x="6468121" y="4511537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6A3270-5B48-7398-9427-5DCC4585F0B2}"/>
              </a:ext>
            </a:extLst>
          </p:cNvPr>
          <p:cNvSpPr/>
          <p:nvPr/>
        </p:nvSpPr>
        <p:spPr>
          <a:xfrm>
            <a:off x="6002057" y="4989196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631501-00DC-844A-7749-18498B28384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3754355" y="2402808"/>
            <a:ext cx="1373494" cy="34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D91EC-CD54-AC39-8D1C-49EF99DCEEC0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356449" y="1943096"/>
            <a:ext cx="0" cy="5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BFAA1C-CCAA-5866-CB50-C3E85CBC1EC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5585049" y="2748694"/>
            <a:ext cx="509363" cy="2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7573C9-D065-1FD6-4605-10664BD010E4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7117703" y="2631408"/>
            <a:ext cx="223787" cy="54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76CAA2-3CF9-F3B8-DAC5-B660E372ECD4}"/>
              </a:ext>
            </a:extLst>
          </p:cNvPr>
          <p:cNvCxnSpPr>
            <a:cxnSpLocks/>
            <a:stCxn id="42" idx="1"/>
            <a:endCxn id="41" idx="5"/>
          </p:cNvCxnSpPr>
          <p:nvPr/>
        </p:nvCxnSpPr>
        <p:spPr>
          <a:xfrm flipH="1" flipV="1">
            <a:off x="6484657" y="2910339"/>
            <a:ext cx="309756" cy="270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659495-EBCF-8EF7-47BC-5F3036D985DD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5733856" y="3342663"/>
            <a:ext cx="993602" cy="244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FFCFE-7961-3785-944D-EBADE8737395}"/>
              </a:ext>
            </a:extLst>
          </p:cNvPr>
          <p:cNvCxnSpPr>
            <a:cxnSpLocks/>
            <a:stCxn id="48" idx="5"/>
            <a:endCxn id="49" idx="1"/>
          </p:cNvCxnSpPr>
          <p:nvPr/>
        </p:nvCxnSpPr>
        <p:spPr>
          <a:xfrm>
            <a:off x="6417702" y="4449716"/>
            <a:ext cx="117374" cy="128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39AAF9-A293-9A2F-EF39-BCE16326D50E}"/>
              </a:ext>
            </a:extLst>
          </p:cNvPr>
          <p:cNvCxnSpPr>
            <a:cxnSpLocks/>
            <a:stCxn id="49" idx="3"/>
            <a:endCxn id="50" idx="7"/>
          </p:cNvCxnSpPr>
          <p:nvPr/>
        </p:nvCxnSpPr>
        <p:spPr>
          <a:xfrm flipH="1">
            <a:off x="6392302" y="4901782"/>
            <a:ext cx="142774" cy="15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E295D5-7E3E-2B3C-A0A4-DC408A22CF32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5666901" y="3748591"/>
            <a:ext cx="427511" cy="37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59A134-EA45-90FA-4016-99EBEE2507DD}"/>
              </a:ext>
            </a:extLst>
          </p:cNvPr>
          <p:cNvCxnSpPr>
            <a:cxnSpLocks/>
            <a:stCxn id="45" idx="7"/>
            <a:endCxn id="44" idx="3"/>
          </p:cNvCxnSpPr>
          <p:nvPr/>
        </p:nvCxnSpPr>
        <p:spPr>
          <a:xfrm flipV="1">
            <a:off x="4932202" y="3748591"/>
            <a:ext cx="411409" cy="421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687613-0E6F-D4A7-9613-F813AF10C415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>
            <a:off x="4302775" y="4150381"/>
            <a:ext cx="306137" cy="19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953B1B-5268-9960-2B66-9ED8D26C2F56}"/>
              </a:ext>
            </a:extLst>
          </p:cNvPr>
          <p:cNvCxnSpPr>
            <a:cxnSpLocks/>
            <a:stCxn id="45" idx="3"/>
            <a:endCxn id="47" idx="6"/>
          </p:cNvCxnSpPr>
          <p:nvPr/>
        </p:nvCxnSpPr>
        <p:spPr>
          <a:xfrm flipH="1">
            <a:off x="4296992" y="4493099"/>
            <a:ext cx="311920" cy="185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00187F-B888-FC17-2D4F-B1635E43775F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4068392" y="4217336"/>
            <a:ext cx="72738" cy="23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80D71-B66C-859E-C922-11378AFD446C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>
          <a:xfrm flipH="1" flipV="1">
            <a:off x="5356449" y="2979809"/>
            <a:ext cx="148807" cy="378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B3819D9-16F2-AEB4-99D6-3A52505AE17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944924" y="2054407"/>
            <a:ext cx="352231" cy="348401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94AD1789-4633-34F1-3C29-59D9C7A2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8" y="1611130"/>
            <a:ext cx="1128715" cy="5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3">
            <a:extLst>
              <a:ext uri="{FF2B5EF4-FFF2-40B4-BE49-F238E27FC236}">
                <a16:creationId xmlns:a16="http://schemas.microsoft.com/office/drawing/2014/main" id="{5643ED3D-89BF-2857-C743-D0B32DFA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94" y="1469327"/>
            <a:ext cx="217930" cy="2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E7086F-AE21-FD85-2A91-EF018D817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1" r="12948"/>
          <a:stretch/>
        </p:blipFill>
        <p:spPr>
          <a:xfrm>
            <a:off x="6992276" y="4068871"/>
            <a:ext cx="1251285" cy="562041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id="{EC7A3464-2AAB-315C-A14A-3AD10727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99" y="3911006"/>
            <a:ext cx="202038" cy="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53301D-EC3B-1AC5-C5B5-012449FDF9DD}"/>
              </a:ext>
            </a:extLst>
          </p:cNvPr>
          <p:cNvCxnSpPr>
            <a:cxnSpLocks/>
            <a:endCxn id="49" idx="6"/>
          </p:cNvCxnSpPr>
          <p:nvPr/>
        </p:nvCxnSpPr>
        <p:spPr>
          <a:xfrm flipH="1">
            <a:off x="6925321" y="4578492"/>
            <a:ext cx="192382" cy="16164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B9881A-3749-D1E0-0E52-3D20F346120E}"/>
              </a:ext>
            </a:extLst>
          </p:cNvPr>
          <p:cNvSpPr txBox="1"/>
          <p:nvPr/>
        </p:nvSpPr>
        <p:spPr>
          <a:xfrm>
            <a:off x="213238" y="5885899"/>
            <a:ext cx="11577638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Default enzymatic operators in </a:t>
            </a:r>
            <a:r>
              <a:rPr lang="en-US" sz="2400" b="1" i="1" dirty="0" err="1"/>
              <a:t>DORAnet</a:t>
            </a:r>
            <a:r>
              <a:rPr lang="en-US" sz="2400" b="1" i="1" dirty="0"/>
              <a:t> assume intermediate level of promiscuity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2F330D-8882-EE1D-9065-462F0F5BCF2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3754355" y="2402808"/>
            <a:ext cx="2273102" cy="1885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BE443-C0D0-9567-B718-8B7BFA6DCA8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242801" cy="4306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31D4E1-34F1-6DD3-9C47-71ABFB766442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3754355" y="2402808"/>
            <a:ext cx="30999" cy="5034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800F9E-BA7B-ECFF-6D7B-2F02BE0D2F5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330084"/>
            <a:ext cx="457200" cy="72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21FCF8-AFD6-7903-E9A0-B21A2BCF07F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174208"/>
            <a:ext cx="314037" cy="228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595F89-BC79-DB90-34D8-E56CD24BD5A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3754355" y="2054407"/>
            <a:ext cx="102285" cy="3484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42319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030A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2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3.xml><?xml version="1.0" encoding="utf-8"?>
<a:theme xmlns:a="http://schemas.openxmlformats.org/drawingml/2006/main" name="1_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TTLE_Modeling_April_2022" id="{EC538C54-01CB-454F-8228-441301DDE8CC}" vid="{DB7E1A5D-DE1F-4542-8270-1A3C11ACD2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SharedWithUsers xmlns="5043b417-2d5c-4ff3-930b-0fb795b7d2ac">
      <UserInfo>
        <DisplayName>Quan Zhang</DisplayName>
        <AccountId>554</AccountId>
        <AccountType/>
      </UserInfo>
      <UserInfo>
        <DisplayName>Stefan Pate</DisplayName>
        <AccountId>435</AccountId>
        <AccountType/>
      </UserInfo>
      <UserInfo>
        <DisplayName>Kevin Michael Shebek</DisplayName>
        <AccountId>26</AccountId>
        <AccountType/>
      </UserInfo>
      <UserInfo>
        <DisplayName>Matthew Coile</DisplayName>
        <AccountId>555</AccountId>
        <AccountType/>
      </UserInfo>
      <UserInfo>
        <DisplayName>William Wyatt Sprague</DisplayName>
        <AccountId>559</AccountId>
        <AccountType/>
      </UserInfo>
    </SharedWithUsers>
    <lcf76f155ced4ddcb4097134ff3c332f xmlns="ea0878a2-f03b-4598-b6b2-9e409d94144d">
      <Terms xmlns="http://schemas.microsoft.com/office/infopath/2007/PartnerControls"/>
    </lcf76f155ced4ddcb4097134ff3c332f>
    <MediaLengthInSeconds xmlns="ea0878a2-f03b-4598-b6b2-9e409d9414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a7b10850bbc567bfb36f5ccb12e1eae4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c2f92404c12af60cc2368a012533ef6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D2C0D5-B398-4C17-A9F5-2DBF479081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95E7CC-FD8F-4E2F-823F-3C2BDA179369}">
  <ds:schemaRefs>
    <ds:schemaRef ds:uri="3a076af3-8105-4b32-b366-741e22085658"/>
    <ds:schemaRef ds:uri="fe7379f3-af8f-4cd6-ab6d-4a470ea488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35bb022-ff1b-4411-9bd4-88e72c551a01"/>
    <ds:schemaRef ds:uri="efce84db-8738-4c7b-9bdc-65b9500871f6"/>
    <ds:schemaRef ds:uri="5043b417-2d5c-4ff3-930b-0fb795b7d2ac"/>
    <ds:schemaRef ds:uri="ea0878a2-f03b-4598-b6b2-9e409d94144d"/>
  </ds:schemaRefs>
</ds:datastoreItem>
</file>

<file path=customXml/itemProps3.xml><?xml version="1.0" encoding="utf-8"?>
<ds:datastoreItem xmlns:ds="http://schemas.openxmlformats.org/officeDocument/2006/customXml" ds:itemID="{718FB042-2715-4000-82AA-356A5C2B0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EERE PPT_widescreen</Template>
  <TotalTime>2244</TotalTime>
  <Words>621</Words>
  <Application>Microsoft Office PowerPoint</Application>
  <PresentationFormat>Custom</PresentationFormat>
  <Paragraphs>128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ＭＳ Ｐゴシック</vt:lpstr>
      <vt:lpstr>Arial</vt:lpstr>
      <vt:lpstr>Arial Black</vt:lpstr>
      <vt:lpstr>Calibri</vt:lpstr>
      <vt:lpstr>Cambria Math</vt:lpstr>
      <vt:lpstr>Consolas</vt:lpstr>
      <vt:lpstr>Franklin Gothic Book</vt:lpstr>
      <vt:lpstr>Franklin Gothic Medium</vt:lpstr>
      <vt:lpstr>Wingdings</vt:lpstr>
      <vt:lpstr>EERE PPT_widescreen</vt:lpstr>
      <vt:lpstr>EERE PPT_widescreen</vt:lpstr>
      <vt:lpstr>1_EERE PPT_widescreen</vt:lpstr>
      <vt:lpstr>PowerPoint Presentation</vt:lpstr>
      <vt:lpstr>PowerPoint Presentation</vt:lpstr>
      <vt:lpstr>Overview of CASP with DORAnet</vt:lpstr>
      <vt:lpstr>PowerPoint Presentation</vt:lpstr>
      <vt:lpstr>First, let’s consider CASP without operators</vt:lpstr>
      <vt:lpstr>One-enzyme-one-substrate gives way to enzyme promiscuity</vt:lpstr>
      <vt:lpstr>One-enzyme-one-substrate gives way to enzyme promiscuity</vt:lpstr>
      <vt:lpstr>Enzymatic operators codify these two assumptions…</vt:lpstr>
      <vt:lpstr>…allowing a search among predicted missing paths</vt:lpstr>
      <vt:lpstr>[Quan on construction of the chemical operators]</vt:lpstr>
      <vt:lpstr>[Quan on forward versus retro &amp; combination of both]</vt:lpstr>
      <vt:lpstr>PowerPoint Presentation</vt:lpstr>
      <vt:lpstr>Virtual Environment</vt:lpstr>
      <vt:lpstr>Create and Activate an Environment</vt:lpstr>
      <vt:lpstr>Install DORAnet</vt:lpstr>
      <vt:lpstr>PowerPoint Presentation</vt:lpstr>
      <vt:lpstr>We’ll demonstrate DORAnet w/ 2 paths predicted for BOTTLE</vt:lpstr>
      <vt:lpstr>[Instructions how run expansion – mirror the colab markdown]</vt:lpstr>
      <vt:lpstr>PowerPoint Presentation</vt:lpstr>
      <vt:lpstr>We saw w/ just 2 steps how quickly the reaction count grows</vt:lpstr>
      <vt:lpstr>Most helpful filters: (1) thermodynamics</vt:lpstr>
      <vt:lpstr>Most helpful filters: (2) structural similarity to known substrate</vt:lpstr>
      <vt:lpstr>[Quan on his most useful filters]</vt:lpstr>
      <vt:lpstr>PowerPoint Presentation</vt:lpstr>
      <vt:lpstr>[Instructions how read Stefan’s / Quans deliverable optional run of Quan’s filtering]</vt:lpstr>
      <vt:lpstr>PowerPoint Presentation</vt:lpstr>
      <vt:lpstr>[William highlight new things in development]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Kozarekar</dc:creator>
  <cp:lastModifiedBy>Stefan Pate</cp:lastModifiedBy>
  <cp:revision>194</cp:revision>
  <cp:lastPrinted>2021-01-27T01:40:09Z</cp:lastPrinted>
  <dcterms:created xsi:type="dcterms:W3CDTF">2023-04-27T18:30:17Z</dcterms:created>
  <dcterms:modified xsi:type="dcterms:W3CDTF">2024-06-18T16:25:30Z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  <property fmtid="{D5CDD505-2E9C-101B-9397-08002B2CF9AE}" pid="4" name="Order">
    <vt:r8>1204400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